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62" r:id="rId4"/>
    <p:sldId id="263" r:id="rId5"/>
    <p:sldId id="256" r:id="rId6"/>
    <p:sldId id="257" r:id="rId7"/>
    <p:sldId id="258" r:id="rId8"/>
    <p:sldId id="267" r:id="rId9"/>
    <p:sldId id="259" r:id="rId10"/>
    <p:sldId id="268" r:id="rId11"/>
    <p:sldId id="260" r:id="rId12"/>
    <p:sldId id="266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6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47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33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32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61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21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91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04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44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49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03F3-A6CC-45E9-983B-890006A77B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FF4BB-6988-403A-BFB9-1C2B2102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0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7072"/>
            <a:ext cx="9144000" cy="75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079785" y="3573016"/>
            <a:ext cx="6750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Był to projekt organizowany przez Międzynarodową organizację studencką AIESEC  która co roku organizuje projekty dla polskich szkół i wolontariuszy z całego świata, których głównym celem jest prowadzenie działań na rzecz międzykulturowego zrozumienia, zwalczania stereotypów i nietolerancji. Członkowie AIESEC wyjeżdżają na praktyki zagraniczne i zdobywają doświadczenie w 124 krajach świata.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1520" y="-171400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/>
              <a:t>Do roku 2016 r.- czterokrotnie braliśmy udział w  projekcie  </a:t>
            </a:r>
            <a:r>
              <a:rPr lang="pl-PL" sz="3000" b="1" dirty="0" err="1"/>
              <a:t>Discover</a:t>
            </a:r>
            <a:r>
              <a:rPr lang="pl-PL" sz="3000" b="1" dirty="0"/>
              <a:t> Lower Silesia </a:t>
            </a:r>
            <a:r>
              <a:rPr lang="pl-PL" sz="3000" dirty="0"/>
              <a:t>(we wcześniejszych edycjach  nazywanym </a:t>
            </a:r>
            <a:r>
              <a:rPr lang="pl-PL" sz="3000" b="1" dirty="0" err="1"/>
              <a:t>Enjoy</a:t>
            </a:r>
            <a:r>
              <a:rPr lang="pl-PL" sz="3000" b="1" dirty="0"/>
              <a:t> my </a:t>
            </a:r>
            <a:r>
              <a:rPr lang="pl-PL" sz="3000" b="1" dirty="0" err="1"/>
              <a:t>origin</a:t>
            </a:r>
            <a:r>
              <a:rPr lang="pl-PL" sz="30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39536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620688"/>
            <a:ext cx="4824536" cy="550547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r>
              <a:rPr lang="pl-PL" dirty="0">
                <a:solidFill>
                  <a:srgbClr val="002060"/>
                </a:solidFill>
              </a:rPr>
              <a:t>IX Powiatowy Konkurs </a:t>
            </a:r>
            <a:r>
              <a:rPr lang="pl-PL" dirty="0" err="1">
                <a:solidFill>
                  <a:srgbClr val="002060"/>
                </a:solidFill>
              </a:rPr>
              <a:t>Recytatorski„Love</a:t>
            </a:r>
            <a:r>
              <a:rPr lang="pl-PL" dirty="0">
                <a:solidFill>
                  <a:srgbClr val="002060"/>
                </a:solidFill>
              </a:rPr>
              <a:t> &amp; </a:t>
            </a:r>
            <a:r>
              <a:rPr lang="pl-PL" dirty="0" err="1">
                <a:solidFill>
                  <a:srgbClr val="002060"/>
                </a:solidFill>
              </a:rPr>
              <a:t>Liebe</a:t>
            </a:r>
            <a:r>
              <a:rPr lang="pl-PL" dirty="0">
                <a:solidFill>
                  <a:srgbClr val="002060"/>
                </a:solidFill>
              </a:rPr>
              <a:t>”:</a:t>
            </a:r>
          </a:p>
          <a:p>
            <a:pPr>
              <a:buFontTx/>
              <a:buChar char="-"/>
            </a:pPr>
            <a:r>
              <a:rPr lang="pl-PL" dirty="0"/>
              <a:t>Laureat I miejsca</a:t>
            </a:r>
          </a:p>
          <a:p>
            <a:pPr>
              <a:buFontTx/>
              <a:buChar char="-"/>
            </a:pPr>
            <a:r>
              <a:rPr lang="pl-PL" dirty="0"/>
              <a:t>Laureat II miejsca</a:t>
            </a:r>
          </a:p>
          <a:p>
            <a:endParaRPr lang="pl-PL" dirty="0"/>
          </a:p>
        </p:txBody>
      </p:sp>
      <p:pic>
        <p:nvPicPr>
          <p:cNvPr id="1026" name="Picture 2" descr="C:\Users\Użytkownik\Downloads\20200228_100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880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4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Mimo pandemii staramy się nadal rozwijać nasze umiejętności językowe…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38600" cy="3384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002060"/>
                </a:solidFill>
              </a:rPr>
              <a:t>Rok 2019/2020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Ogólnopolska Olimpiada Wiedzy Archimedes Lingua Plus:</a:t>
            </a:r>
          </a:p>
          <a:p>
            <a:pPr>
              <a:buFontTx/>
              <a:buChar char="-"/>
            </a:pPr>
            <a:r>
              <a:rPr lang="pl-PL" dirty="0" smtClean="0"/>
              <a:t>2 laureatów I stopnia</a:t>
            </a:r>
          </a:p>
          <a:p>
            <a:pPr>
              <a:buFontTx/>
              <a:buChar char="-"/>
            </a:pPr>
            <a:r>
              <a:rPr lang="pl-PL" dirty="0"/>
              <a:t>1</a:t>
            </a:r>
            <a:r>
              <a:rPr lang="pl-PL" dirty="0" smtClean="0"/>
              <a:t> laureat II stopnia</a:t>
            </a:r>
          </a:p>
          <a:p>
            <a:pPr>
              <a:buFontTx/>
              <a:buChar char="-"/>
            </a:pPr>
            <a:r>
              <a:rPr lang="pl-PL" dirty="0" smtClean="0"/>
              <a:t>1 laureat III stopnia</a:t>
            </a:r>
          </a:p>
          <a:p>
            <a:pPr marL="0" indent="0">
              <a:buNone/>
            </a:pP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002060"/>
                </a:solidFill>
              </a:rPr>
              <a:t>Rok 2020/2021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Ogólnopolska Olimpiada Wiedzy Archimedes Lingua Plus:</a:t>
            </a:r>
          </a:p>
          <a:p>
            <a:pPr>
              <a:buFontTx/>
              <a:buChar char="-"/>
            </a:pPr>
            <a:r>
              <a:rPr lang="pl-PL" dirty="0" smtClean="0"/>
              <a:t>2 laureatów I stopnia</a:t>
            </a:r>
          </a:p>
          <a:p>
            <a:pPr>
              <a:buFontTx/>
              <a:buChar char="-"/>
            </a:pPr>
            <a:r>
              <a:rPr lang="pl-PL" dirty="0"/>
              <a:t>3</a:t>
            </a:r>
            <a:r>
              <a:rPr lang="pl-PL" dirty="0" smtClean="0"/>
              <a:t> laureatów II stopnia</a:t>
            </a:r>
          </a:p>
          <a:p>
            <a:pPr>
              <a:buFontTx/>
              <a:buChar char="-"/>
            </a:pPr>
            <a:r>
              <a:rPr lang="pl-PL" dirty="0"/>
              <a:t>2</a:t>
            </a:r>
            <a:r>
              <a:rPr lang="pl-PL" dirty="0" smtClean="0"/>
              <a:t> laureatów III stopnia</a:t>
            </a:r>
          </a:p>
          <a:p>
            <a:pPr>
              <a:buFontTx/>
              <a:buChar char="-"/>
            </a:pPr>
            <a:r>
              <a:rPr lang="pl-PL" dirty="0" smtClean="0"/>
              <a:t>2 laureatów IV stopnia</a:t>
            </a:r>
          </a:p>
          <a:p>
            <a:pPr>
              <a:buFontTx/>
              <a:buChar char="-"/>
            </a:pPr>
            <a:r>
              <a:rPr lang="pl-PL" dirty="0"/>
              <a:t>3</a:t>
            </a:r>
            <a:r>
              <a:rPr lang="pl-PL" dirty="0" smtClean="0"/>
              <a:t> laureatów V stopnia</a:t>
            </a:r>
          </a:p>
          <a:p>
            <a:pPr marL="0" indent="0">
              <a:buNone/>
            </a:pPr>
            <a:endParaRPr lang="pl-PL" b="1" dirty="0">
              <a:solidFill>
                <a:srgbClr val="7030A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83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3082354"/>
          </a:xfrm>
        </p:spPr>
        <p:txBody>
          <a:bodyPr>
            <a:noAutofit/>
          </a:bodyPr>
          <a:lstStyle/>
          <a:p>
            <a:r>
              <a:rPr lang="pl-PL" sz="2500" dirty="0" smtClean="0">
                <a:solidFill>
                  <a:srgbClr val="002060"/>
                </a:solidFill>
              </a:rPr>
              <a:t>…oraz kontynuować nasze szkolne tradycje- Dzień Języków Obcych w roku 2019/2020           w formie stacjonarnej                         oraz w 2020/2021  w formie konkursu-quizu online</a:t>
            </a:r>
            <a:endParaRPr lang="pl-PL" sz="25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25922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90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" y="13467"/>
            <a:ext cx="8229600" cy="1143000"/>
          </a:xfrm>
        </p:spPr>
        <p:txBody>
          <a:bodyPr>
            <a:noAutofit/>
          </a:bodyPr>
          <a:lstStyle/>
          <a:p>
            <a:r>
              <a:rPr lang="pl-PL" sz="2500" dirty="0"/>
              <a:t/>
            </a:r>
            <a:br>
              <a:rPr lang="pl-PL" sz="2500" dirty="0"/>
            </a:br>
            <a:r>
              <a:rPr lang="pl-PL" sz="2000" dirty="0" smtClean="0"/>
              <a:t>Podczas programu trwającego pięć dni lektorzy z różnych zakątków świata poprowadzili  </a:t>
            </a:r>
            <a:r>
              <a:rPr lang="pl-PL" sz="2000" dirty="0"/>
              <a:t>zajęcia z dziećmi, przekazując ciekawostki związane z kulturą państw, z których pochodzą. 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19362"/>
            <a:ext cx="3744416" cy="250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50712"/>
            <a:ext cx="3816424" cy="286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5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35194" y="274638"/>
            <a:ext cx="4151606" cy="2506290"/>
          </a:xfrm>
        </p:spPr>
        <p:txBody>
          <a:bodyPr>
            <a:normAutofit/>
          </a:bodyPr>
          <a:lstStyle/>
          <a:p>
            <a:r>
              <a:rPr lang="pl-PL" sz="2500" dirty="0">
                <a:solidFill>
                  <a:prstClr val="black"/>
                </a:solidFill>
              </a:rPr>
              <a:t>Uczniowie mogli w czynny sposób nabierać kompetencji </a:t>
            </a:r>
            <a:r>
              <a:rPr lang="pl-PL" sz="2500" dirty="0" smtClean="0">
                <a:solidFill>
                  <a:prstClr val="black"/>
                </a:solidFill>
              </a:rPr>
              <a:t>językowych oraz  </a:t>
            </a:r>
            <a:r>
              <a:rPr lang="pl-PL" sz="2500" dirty="0">
                <a:solidFill>
                  <a:prstClr val="black"/>
                </a:solidFill>
              </a:rPr>
              <a:t>gościć lektorów w swoich </a:t>
            </a:r>
            <a:r>
              <a:rPr lang="pl-PL" sz="2500" dirty="0" smtClean="0">
                <a:solidFill>
                  <a:prstClr val="black"/>
                </a:solidFill>
              </a:rPr>
              <a:t>domach.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086405" cy="27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:\Filmy i zdjęcia\Photos\2015\discover\P1160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94" y="3140968"/>
            <a:ext cx="4188860" cy="314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53814"/>
            <a:ext cx="4104456" cy="30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4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0" y="32849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2928"/>
            <a:ext cx="4621780" cy="30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23528" y="980728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/>
              <a:t>Podczas pobytu gości  miały miejsce dodatkowe warsztaty, wycieczki </a:t>
            </a:r>
            <a:r>
              <a:rPr lang="pl-PL" sz="3000" dirty="0"/>
              <a:t>i </a:t>
            </a:r>
            <a:r>
              <a:rPr lang="pl-PL" sz="3000" dirty="0" smtClean="0"/>
              <a:t>imprezy .</a:t>
            </a:r>
            <a:endParaRPr lang="pl-PL" sz="3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621780" cy="307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4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Nasi uczniowie osiągają wysokie wyniki w konkursach językowych ogólnopolskich i powiatowych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9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Rok 2016/2017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1166539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Ogólnopolska Olimpiada Wiedzy Archimedes Lingua Plus:</a:t>
            </a:r>
          </a:p>
          <a:p>
            <a:pPr>
              <a:buFontTx/>
              <a:buChar char="-"/>
            </a:pPr>
            <a:r>
              <a:rPr lang="pl-PL" dirty="0" smtClean="0"/>
              <a:t>2 laureatów I stopnia z wyróżnieniem</a:t>
            </a:r>
          </a:p>
          <a:p>
            <a:pPr>
              <a:buFontTx/>
              <a:buChar char="-"/>
            </a:pPr>
            <a:r>
              <a:rPr lang="pl-PL" dirty="0" smtClean="0"/>
              <a:t>3 laureatów I stopnia</a:t>
            </a:r>
          </a:p>
          <a:p>
            <a:pPr>
              <a:buFontTx/>
              <a:buChar char="-"/>
            </a:pPr>
            <a:r>
              <a:rPr lang="pl-PL" dirty="0" smtClean="0"/>
              <a:t>1 laureat II stopnia</a:t>
            </a:r>
          </a:p>
          <a:p>
            <a:pPr>
              <a:buFontTx/>
              <a:buChar char="-"/>
            </a:pPr>
            <a:r>
              <a:rPr lang="pl-PL" dirty="0" smtClean="0"/>
              <a:t>3laureatów III stopnia</a:t>
            </a:r>
          </a:p>
          <a:p>
            <a:pPr>
              <a:buFontTx/>
              <a:buChar char="-"/>
            </a:pPr>
            <a:r>
              <a:rPr lang="pl-PL" dirty="0" smtClean="0"/>
              <a:t>5 laureatów IV stopnia</a:t>
            </a:r>
          </a:p>
          <a:p>
            <a:pPr>
              <a:buFontTx/>
              <a:buChar char="-"/>
            </a:pPr>
            <a:r>
              <a:rPr lang="pl-PL" dirty="0" smtClean="0"/>
              <a:t>7laureatów V stopnia</a:t>
            </a:r>
          </a:p>
          <a:p>
            <a:pPr>
              <a:buFontTx/>
              <a:buChar char="-"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037781"/>
            <a:ext cx="4038600" cy="3543347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Ogólnopolska Olimpiada Wiedzy </a:t>
            </a:r>
            <a:r>
              <a:rPr lang="pl-PL" b="1" dirty="0" err="1" smtClean="0">
                <a:solidFill>
                  <a:srgbClr val="002060"/>
                </a:solidFill>
              </a:rPr>
              <a:t>Olimpusek</a:t>
            </a:r>
            <a:r>
              <a:rPr lang="pl-PL" b="1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002060"/>
                </a:solidFill>
              </a:rPr>
              <a:t>	- </a:t>
            </a:r>
            <a:r>
              <a:rPr lang="pl-PL" dirty="0" smtClean="0"/>
              <a:t>4 laureatów</a:t>
            </a:r>
          </a:p>
          <a:p>
            <a:endParaRPr lang="pl-PL" dirty="0" smtClean="0"/>
          </a:p>
          <a:p>
            <a:r>
              <a:rPr lang="pl-PL" dirty="0" smtClean="0">
                <a:solidFill>
                  <a:srgbClr val="002060"/>
                </a:solidFill>
              </a:rPr>
              <a:t>Laureat I miejsca w powiecie </a:t>
            </a:r>
            <a:r>
              <a:rPr lang="pl-PL" dirty="0" smtClean="0"/>
              <a:t>w II Dolnośląskim Konkursie Języka Angielskiego „</a:t>
            </a:r>
            <a:r>
              <a:rPr lang="pl-PL" dirty="0" err="1" smtClean="0"/>
              <a:t>zDolny</a:t>
            </a:r>
            <a:r>
              <a:rPr lang="pl-PL" dirty="0" smtClean="0"/>
              <a:t> Ślązaczek”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123" name="Picture 3" descr="C:\Users\Użytkownik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581128"/>
            <a:ext cx="307949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6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Rok 2017/2018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31808" y="105273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Ogólnopolska Olimpiada Wiedzy Archimedes Lingua Plus:</a:t>
            </a:r>
          </a:p>
          <a:p>
            <a:pPr>
              <a:buFontTx/>
              <a:buChar char="-"/>
            </a:pPr>
            <a:r>
              <a:rPr lang="pl-PL" dirty="0" smtClean="0"/>
              <a:t>Laureat I stopnia z wyróżnieniem</a:t>
            </a:r>
          </a:p>
          <a:p>
            <a:pPr>
              <a:buFontTx/>
              <a:buChar char="-"/>
            </a:pPr>
            <a:r>
              <a:rPr lang="pl-PL" dirty="0"/>
              <a:t>4</a:t>
            </a:r>
            <a:r>
              <a:rPr lang="pl-PL" dirty="0" smtClean="0"/>
              <a:t> laureatów I stopnia</a:t>
            </a:r>
          </a:p>
          <a:p>
            <a:pPr>
              <a:buFontTx/>
              <a:buChar char="-"/>
            </a:pPr>
            <a:r>
              <a:rPr lang="pl-PL" dirty="0"/>
              <a:t>6</a:t>
            </a:r>
            <a:r>
              <a:rPr lang="pl-PL" dirty="0" smtClean="0"/>
              <a:t> laureatów II stopnia</a:t>
            </a:r>
          </a:p>
          <a:p>
            <a:pPr>
              <a:buFontTx/>
              <a:buChar char="-"/>
            </a:pPr>
            <a:r>
              <a:rPr lang="pl-PL" dirty="0" smtClean="0"/>
              <a:t>6 laureatów III stopnia</a:t>
            </a:r>
          </a:p>
          <a:p>
            <a:pPr>
              <a:buFontTx/>
              <a:buChar char="-"/>
            </a:pPr>
            <a:r>
              <a:rPr lang="pl-PL" dirty="0" smtClean="0"/>
              <a:t>11 laureatów IV stopnia</a:t>
            </a:r>
          </a:p>
          <a:p>
            <a:pPr>
              <a:buFontTx/>
              <a:buChar char="-"/>
            </a:pPr>
            <a:r>
              <a:rPr lang="pl-PL" dirty="0" smtClean="0"/>
              <a:t>5 laureatów V stopnia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Ogólnopolska Olimpiada Wiedzy </a:t>
            </a:r>
            <a:r>
              <a:rPr lang="pl-PL" dirty="0" err="1" smtClean="0">
                <a:solidFill>
                  <a:schemeClr val="accent1">
                    <a:lumMod val="75000"/>
                  </a:schemeClr>
                </a:solidFill>
              </a:rPr>
              <a:t>Olimpusek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l-PL" dirty="0" smtClean="0"/>
              <a:t>1 laureat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Ogólnopolski konkurs leksykalny z języka angielskiego MEMORY MASTER:</a:t>
            </a:r>
          </a:p>
          <a:p>
            <a:pPr marL="0" indent="0">
              <a:buNone/>
            </a:pPr>
            <a:r>
              <a:rPr lang="pl-PL" dirty="0" smtClean="0"/>
              <a:t>-    1 laureat II stopnia</a:t>
            </a:r>
          </a:p>
          <a:p>
            <a:pPr>
              <a:buFontTx/>
              <a:buChar char="-"/>
            </a:pPr>
            <a:r>
              <a:rPr lang="pl-PL" dirty="0" smtClean="0"/>
              <a:t>5 laureatów III stopnia</a:t>
            </a:r>
          </a:p>
          <a:p>
            <a:pPr>
              <a:buFontTx/>
              <a:buChar char="-"/>
            </a:pPr>
            <a:r>
              <a:rPr lang="pl-PL" dirty="0" smtClean="0"/>
              <a:t>5 wyróżnień</a:t>
            </a:r>
          </a:p>
          <a:p>
            <a:pPr marL="0" indent="0">
              <a:buNone/>
            </a:pPr>
            <a:endParaRPr lang="pl-PL" dirty="0" smtClean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Użytkownik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89551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1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5616624" cy="4525963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X Konkursie Piosenki Obcojęzycznej (powiat):</a:t>
            </a:r>
          </a:p>
          <a:p>
            <a:pPr marL="0" indent="0">
              <a:buNone/>
            </a:pPr>
            <a:r>
              <a:rPr lang="pl-PL" dirty="0"/>
              <a:t>-Laureat I miejsca </a:t>
            </a:r>
          </a:p>
          <a:p>
            <a:pPr marL="0" indent="0">
              <a:buNone/>
            </a:pPr>
            <a:r>
              <a:rPr lang="pl-PL" dirty="0"/>
              <a:t>-Laureat II miejsca</a:t>
            </a:r>
          </a:p>
          <a:p>
            <a:r>
              <a:rPr lang="pl-PL" dirty="0">
                <a:solidFill>
                  <a:srgbClr val="002060"/>
                </a:solidFill>
              </a:rPr>
              <a:t>VIII Powiatowy Konkurs Recytatorski „Love &amp; </a:t>
            </a:r>
            <a:r>
              <a:rPr lang="pl-PL" dirty="0" err="1">
                <a:solidFill>
                  <a:srgbClr val="002060"/>
                </a:solidFill>
              </a:rPr>
              <a:t>Liebe</a:t>
            </a:r>
            <a:r>
              <a:rPr lang="pl-PL" dirty="0">
                <a:solidFill>
                  <a:srgbClr val="002060"/>
                </a:solidFill>
              </a:rPr>
              <a:t>”:</a:t>
            </a:r>
          </a:p>
          <a:p>
            <a:pPr marL="0" indent="0">
              <a:buNone/>
            </a:pPr>
            <a:r>
              <a:rPr lang="pl-PL" dirty="0"/>
              <a:t>- Laureat II miejsca</a:t>
            </a:r>
          </a:p>
          <a:p>
            <a:endParaRPr lang="pl-PL" dirty="0"/>
          </a:p>
        </p:txBody>
      </p:sp>
      <p:pic>
        <p:nvPicPr>
          <p:cNvPr id="2050" name="Picture 2" descr="C:\Users\Użytkownik\Downloads\20200228_1225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710675" cy="35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pl-PL" b="1" dirty="0" smtClean="0">
                <a:solidFill>
                  <a:schemeClr val="accent4">
                    <a:lumMod val="75000"/>
                  </a:schemeClr>
                </a:solidFill>
              </a:rPr>
              <a:t>Rok 2018/2019</a:t>
            </a:r>
            <a:endParaRPr lang="pl-PL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038600" cy="4857403"/>
          </a:xfrm>
        </p:spPr>
        <p:txBody>
          <a:bodyPr>
            <a:normAutofit fontScale="92500" lnSpcReduction="10000"/>
          </a:bodyPr>
          <a:lstStyle/>
          <a:p>
            <a:r>
              <a:rPr lang="pl-PL" sz="2600" dirty="0" smtClean="0">
                <a:solidFill>
                  <a:schemeClr val="accent1">
                    <a:lumMod val="75000"/>
                  </a:schemeClr>
                </a:solidFill>
              </a:rPr>
              <a:t>Ogólnopolska Olimpiada Wiedzy Archimedes Lingua Plus:</a:t>
            </a:r>
          </a:p>
          <a:p>
            <a:pPr>
              <a:buFontTx/>
              <a:buChar char="-"/>
            </a:pPr>
            <a:r>
              <a:rPr lang="pl-PL" sz="2600" dirty="0" smtClean="0"/>
              <a:t>Laureat I stopnia z wyróżnieniem</a:t>
            </a:r>
          </a:p>
          <a:p>
            <a:pPr>
              <a:buFontTx/>
              <a:buChar char="-"/>
            </a:pPr>
            <a:r>
              <a:rPr lang="pl-PL" sz="2600" dirty="0"/>
              <a:t>2</a:t>
            </a:r>
            <a:r>
              <a:rPr lang="pl-PL" sz="2600" dirty="0" smtClean="0"/>
              <a:t> laureatów I stopnia</a:t>
            </a:r>
          </a:p>
          <a:p>
            <a:pPr>
              <a:buFontTx/>
              <a:buChar char="-"/>
            </a:pPr>
            <a:r>
              <a:rPr lang="pl-PL" sz="2600" dirty="0"/>
              <a:t>7</a:t>
            </a:r>
            <a:r>
              <a:rPr lang="pl-PL" sz="2600" dirty="0" smtClean="0"/>
              <a:t> laureatów II stopnia</a:t>
            </a:r>
          </a:p>
          <a:p>
            <a:pPr>
              <a:buFontTx/>
              <a:buChar char="-"/>
            </a:pPr>
            <a:r>
              <a:rPr lang="pl-PL" sz="2600" dirty="0" smtClean="0"/>
              <a:t>11 laureatów III stopnia</a:t>
            </a:r>
          </a:p>
          <a:p>
            <a:pPr>
              <a:buFontTx/>
              <a:buChar char="-"/>
            </a:pPr>
            <a:r>
              <a:rPr lang="pl-PL" sz="2600" dirty="0"/>
              <a:t>5</a:t>
            </a:r>
            <a:r>
              <a:rPr lang="pl-PL" sz="2600" dirty="0" smtClean="0"/>
              <a:t> laureatów IV stopnia</a:t>
            </a:r>
          </a:p>
          <a:p>
            <a:pPr>
              <a:buFontTx/>
              <a:buChar char="-"/>
            </a:pPr>
            <a:r>
              <a:rPr lang="pl-PL" sz="2600" dirty="0"/>
              <a:t>4</a:t>
            </a:r>
            <a:r>
              <a:rPr lang="pl-PL" sz="2600" dirty="0" smtClean="0"/>
              <a:t> laureatów V stopnia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90872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Ogólnopolski konkurs leksykalny z języka angielskiego MEMORY MASTER:</a:t>
            </a:r>
          </a:p>
          <a:p>
            <a:pPr marL="0" indent="0">
              <a:buNone/>
            </a:pPr>
            <a:r>
              <a:rPr lang="pl-PL" dirty="0" smtClean="0"/>
              <a:t>-    5 laureat II stopnia</a:t>
            </a:r>
          </a:p>
          <a:p>
            <a:pPr>
              <a:buFontTx/>
              <a:buChar char="-"/>
            </a:pPr>
            <a:r>
              <a:rPr lang="pl-PL" dirty="0" smtClean="0"/>
              <a:t>13 laureatów III stopnia</a:t>
            </a:r>
          </a:p>
          <a:p>
            <a:pPr>
              <a:buFontTx/>
              <a:buChar char="-"/>
            </a:pPr>
            <a:r>
              <a:rPr lang="pl-PL" dirty="0" smtClean="0"/>
              <a:t>14 wyróżnień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I Powiatowy Turniej Języka Angielskiego dla szkół podstawowych:</a:t>
            </a:r>
          </a:p>
          <a:p>
            <a:pPr>
              <a:buFontTx/>
              <a:buChar char="-"/>
            </a:pPr>
            <a:r>
              <a:rPr lang="pl-PL" dirty="0" smtClean="0"/>
              <a:t>Laureat III miejsca</a:t>
            </a:r>
          </a:p>
          <a:p>
            <a:pPr>
              <a:buFontTx/>
              <a:buChar char="-"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7170" name="Picture 2" descr="C:\Users\Użytkownik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08884"/>
            <a:ext cx="3096344" cy="20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18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347</Words>
  <Application>Microsoft Office PowerPoint</Application>
  <PresentationFormat>Pokaz na ekranie (4:3)</PresentationFormat>
  <Paragraphs>68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Prezentacja programu PowerPoint</vt:lpstr>
      <vt:lpstr> Podczas programu trwającego pięć dni lektorzy z różnych zakątków świata poprowadzili  zajęcia z dziećmi, przekazując ciekawostki związane z kulturą państw, z których pochodzą.  </vt:lpstr>
      <vt:lpstr>Uczniowie mogli w czynny sposób nabierać kompetencji językowych oraz  gościć lektorów w swoich domach.</vt:lpstr>
      <vt:lpstr>Prezentacja programu PowerPoint</vt:lpstr>
      <vt:lpstr>Nasi uczniowie osiągają wysokie wyniki w konkursach językowych ogólnopolskich i powiatowych</vt:lpstr>
      <vt:lpstr>Rok 2016/2017</vt:lpstr>
      <vt:lpstr>Rok 2017/2018</vt:lpstr>
      <vt:lpstr>Prezentacja programu PowerPoint</vt:lpstr>
      <vt:lpstr>Rok 2018/2019</vt:lpstr>
      <vt:lpstr>Prezentacja programu PowerPoint</vt:lpstr>
      <vt:lpstr>Mimo pandemii staramy się nadal rozwijać nasze umiejętności językowe…</vt:lpstr>
      <vt:lpstr>…oraz kontynuować nasze szkolne tradycje- Dzień Języków Obcych w roku 2019/2020           w formie stacjonarnej                         oraz w 2020/2021  w formie konkursu-quizu online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Nasi uczniowie osiągają wysokie wyniki w konkursach językowych ogólnopolskich i powiatowych</dc:title>
  <dc:creator>Użytkownik</dc:creator>
  <cp:lastModifiedBy>Użytkownik</cp:lastModifiedBy>
  <cp:revision>20</cp:revision>
  <dcterms:created xsi:type="dcterms:W3CDTF">2021-03-23T18:15:24Z</dcterms:created>
  <dcterms:modified xsi:type="dcterms:W3CDTF">2021-04-21T15:24:48Z</dcterms:modified>
</cp:coreProperties>
</file>