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3" d="100"/>
          <a:sy n="83" d="100"/>
        </p:scale>
        <p:origin x="144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559A-6E53-4C18-8624-3A7D53966A1C}" type="datetimeFigureOut">
              <a:rPr lang="sk-SK" smtClean="0"/>
              <a:pPr/>
              <a:t>29. 11. 2020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F0A3-05EF-46DD-80F3-D15BF3EAE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Surovinové zdroje organických látok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i="1" dirty="0" smtClean="0">
                <a:solidFill>
                  <a:schemeClr val="tx1"/>
                </a:solidFill>
                <a:latin typeface="Comic Sans MS" pitchFamily="66" charset="0"/>
              </a:rPr>
              <a:t>Spracovanie uhlia a zemného plynu</a:t>
            </a:r>
          </a:p>
          <a:p>
            <a:r>
              <a:rPr lang="sk-SK" i="1" dirty="0" smtClean="0">
                <a:solidFill>
                  <a:schemeClr val="tx1"/>
                </a:solidFill>
                <a:latin typeface="Comic Sans MS" pitchFamily="66" charset="0"/>
              </a:rPr>
              <a:t>Frakčná destilácia ropy</a:t>
            </a:r>
          </a:p>
          <a:p>
            <a:r>
              <a:rPr lang="sk-SK" i="1" dirty="0" smtClean="0">
                <a:solidFill>
                  <a:schemeClr val="tx1"/>
                </a:solidFill>
                <a:latin typeface="Comic Sans MS" pitchFamily="66" charset="0"/>
              </a:rPr>
              <a:t>Kvalita benzínu</a:t>
            </a:r>
            <a:endParaRPr lang="sk-SK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8" name="Zástupný symbol pro obsah 7" descr="ropa.gi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3781582" cy="6143668"/>
          </a:xfrm>
          <a:ln w="571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6215106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r>
              <a:rPr lang="sk-SK" sz="3600" i="1" dirty="0" smtClean="0">
                <a:latin typeface="Comic Sans MS" pitchFamily="66" charset="0"/>
              </a:rPr>
              <a:t>Frakcie ropy:</a:t>
            </a: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benzín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petrolej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plynový olej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mazacie oleje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vazelína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parafín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asfalt 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1800" i="1" dirty="0" smtClean="0">
                <a:latin typeface="Comic Sans MS" pitchFamily="66" charset="0"/>
              </a:rPr>
              <a:t>         Slovnaft</a:t>
            </a:r>
            <a:endParaRPr lang="sk-SK" sz="1800" i="1" dirty="0">
              <a:latin typeface="Comic Sans MS" pitchFamily="66" charset="0"/>
            </a:endParaRPr>
          </a:p>
        </p:txBody>
      </p:sp>
      <p:pic>
        <p:nvPicPr>
          <p:cNvPr id="9" name="Obrázek 8" descr="P011a11f9_s_slovnaft_emis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47957">
            <a:off x="6298343" y="4418001"/>
            <a:ext cx="2530445" cy="1927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lačítko akce: Zpět nebo Předchozí 10">
            <a:hlinkClick r:id="" action="ppaction://hlinkshowjump?jump=previousslide" highlightClick="1"/>
          </p:cNvPr>
          <p:cNvSpPr/>
          <p:nvPr/>
        </p:nvSpPr>
        <p:spPr>
          <a:xfrm>
            <a:off x="285720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sk-SK" b="1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Benzín </a:t>
            </a:r>
            <a:r>
              <a:rPr lang="sk-SK" i="1" dirty="0" smtClean="0">
                <a:latin typeface="Comic Sans MS" pitchFamily="66" charset="0"/>
              </a:rPr>
              <a:t>– pohonná látka, dobré rozpúšťadlo</a:t>
            </a: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Petrolej </a:t>
            </a:r>
            <a:r>
              <a:rPr lang="sk-SK" i="1" dirty="0" smtClean="0">
                <a:latin typeface="Comic Sans MS" pitchFamily="66" charset="0"/>
              </a:rPr>
              <a:t>– na svietenie, rozpúšťadlo</a:t>
            </a: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Plynový olej </a:t>
            </a:r>
            <a:r>
              <a:rPr lang="sk-SK" i="1" dirty="0" smtClean="0">
                <a:latin typeface="Comic Sans MS" pitchFamily="66" charset="0"/>
              </a:rPr>
              <a:t>– ľahký vykurovací olej, v         zmesi s petrolejom tvorí </a:t>
            </a:r>
            <a:r>
              <a:rPr lang="sk-SK" b="1" i="1" dirty="0" smtClean="0">
                <a:latin typeface="Comic Sans MS" pitchFamily="66" charset="0"/>
              </a:rPr>
              <a:t>naftu </a:t>
            </a: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Mazacie oleje </a:t>
            </a:r>
            <a:r>
              <a:rPr lang="sk-SK" i="1" dirty="0" smtClean="0">
                <a:latin typeface="Comic Sans MS" pitchFamily="66" charset="0"/>
              </a:rPr>
              <a:t>– mazanie strojov</a:t>
            </a: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Vazelína </a:t>
            </a:r>
            <a:r>
              <a:rPr lang="sk-SK" i="1" dirty="0" smtClean="0">
                <a:latin typeface="Comic Sans MS" pitchFamily="66" charset="0"/>
              </a:rPr>
              <a:t>– mazanie strojov, čistá               v   kozmetike a v lekárnictve</a:t>
            </a: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Parafín</a:t>
            </a:r>
            <a:r>
              <a:rPr lang="sk-SK" i="1" dirty="0" smtClean="0">
                <a:latin typeface="Comic Sans MS" pitchFamily="66" charset="0"/>
              </a:rPr>
              <a:t> – výroba sviečok, leštidiel, krémov na topánky, pasty na parkety</a:t>
            </a:r>
          </a:p>
          <a:p>
            <a:pPr>
              <a:buFont typeface="Wingdings" pitchFamily="2" charset="2"/>
              <a:buChar char="v"/>
            </a:pPr>
            <a:r>
              <a:rPr lang="sk-SK" b="1" i="1" dirty="0" smtClean="0">
                <a:latin typeface="Comic Sans MS" pitchFamily="66" charset="0"/>
              </a:rPr>
              <a:t>Asfalt </a:t>
            </a:r>
            <a:r>
              <a:rPr lang="sk-SK" i="1" dirty="0" smtClean="0">
                <a:latin typeface="Comic Sans MS" pitchFamily="66" charset="0"/>
              </a:rPr>
              <a:t>– povrchová úprava ciest</a:t>
            </a: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</a:t>
            </a:r>
            <a:endParaRPr lang="sk-SK" b="1" i="1" dirty="0">
              <a:latin typeface="Comic Sans MS" pitchFamily="66" charset="0"/>
            </a:endParaRPr>
          </a:p>
        </p:txBody>
      </p:sp>
      <p:pic>
        <p:nvPicPr>
          <p:cNvPr id="5" name="Obrázek 4" descr="svicky a plameny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300" y="4786322"/>
            <a:ext cx="1298615" cy="1685922"/>
          </a:xfrm>
          <a:prstGeom prst="rect">
            <a:avLst/>
          </a:prstGeom>
        </p:spPr>
      </p:pic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143000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k-SK" i="1" dirty="0" smtClean="0">
                <a:latin typeface="Comic Sans MS" pitchFamily="66" charset="0"/>
              </a:rPr>
              <a:t>Ropa sa prepravuje ropovodmi alebo lodnou dopravou.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8" name="Obrázek 7" descr="HD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62289"/>
            <a:ext cx="3000396" cy="185271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9" name="Obrázek 8" descr="OB_1_Erup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00174"/>
            <a:ext cx="3793867" cy="507209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75723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Obrázek 6" descr="06054_rop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48448"/>
            <a:ext cx="3643338" cy="2739876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2" name="Obrázek 11" descr="1112745-ro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000372"/>
            <a:ext cx="2192660" cy="1550685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3" name="Tlačítko akce: Zpět nebo Předchozí 12">
            <a:hlinkClick r:id="" action="ppaction://hlinkshowjump?jump=previousslide" highlightClick="1"/>
          </p:cNvPr>
          <p:cNvSpPr/>
          <p:nvPr/>
        </p:nvSpPr>
        <p:spPr>
          <a:xfrm>
            <a:off x="285720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Kvalita benzínu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Na porovnanie kvality rôznych druhov benzínu sa používa </a:t>
            </a:r>
            <a:r>
              <a:rPr lang="sk-SK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oktánové číslo.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je to percentuálny pomer </a:t>
            </a:r>
            <a:r>
              <a:rPr lang="sk-SK" b="1" i="1" dirty="0" err="1" smtClean="0">
                <a:latin typeface="Comic Sans MS" pitchFamily="66" charset="0"/>
              </a:rPr>
              <a:t>izooktánu</a:t>
            </a:r>
            <a:r>
              <a:rPr lang="sk-SK" i="1" dirty="0" smtClean="0">
                <a:latin typeface="Comic Sans MS" pitchFamily="66" charset="0"/>
              </a:rPr>
              <a:t> a </a:t>
            </a:r>
            <a:r>
              <a:rPr lang="sk-SK" i="1" dirty="0" err="1" smtClean="0">
                <a:latin typeface="Comic Sans MS" pitchFamily="66" charset="0"/>
              </a:rPr>
              <a:t>heptánu</a:t>
            </a:r>
            <a:r>
              <a:rPr lang="sk-SK" i="1" dirty="0" smtClean="0">
                <a:latin typeface="Comic Sans MS" pitchFamily="66" charset="0"/>
              </a:rPr>
              <a:t> v benzíne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čím je vyššie oktánové číslo, tým je benzín kvalitnejší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na Slovensku je používanie olovnatého benzínu zakázané, lebo otravuje životné prostredie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5" name="Tlačítko akce: Zpět nebo Předchozí 4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</a:t>
            </a:r>
            <a:r>
              <a:rPr lang="sk-SK" i="1" dirty="0" smtClean="0">
                <a:latin typeface="Comic Sans MS" pitchFamily="66" charset="0"/>
              </a:rPr>
              <a:t> </a:t>
            </a:r>
            <a:r>
              <a:rPr lang="sk-SK" sz="3600" i="1" dirty="0" smtClean="0">
                <a:latin typeface="Comic Sans MS" pitchFamily="66" charset="0"/>
              </a:rPr>
              <a:t>Ďakujem za pozornosť.</a:t>
            </a:r>
          </a:p>
          <a:p>
            <a:pPr>
              <a:buNone/>
            </a:pPr>
            <a:endParaRPr lang="sk-SK" sz="3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3600" i="1" dirty="0" smtClean="0">
                <a:latin typeface="Comic Sans MS" pitchFamily="66" charset="0"/>
              </a:rPr>
              <a:t>     Mariana </a:t>
            </a:r>
            <a:r>
              <a:rPr lang="sk-SK" sz="3600" i="1" dirty="0" err="1" smtClean="0">
                <a:latin typeface="Comic Sans MS" pitchFamily="66" charset="0"/>
              </a:rPr>
              <a:t>Pavelčáková</a:t>
            </a:r>
            <a:endParaRPr lang="sk-SK" sz="3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3600" i="1" dirty="0" smtClean="0">
                <a:latin typeface="Comic Sans MS" pitchFamily="66" charset="0"/>
              </a:rPr>
              <a:t>     </a:t>
            </a:r>
          </a:p>
          <a:p>
            <a:pPr>
              <a:buNone/>
            </a:pPr>
            <a:r>
              <a:rPr lang="sk-SK" sz="3600" i="1" dirty="0" smtClean="0">
                <a:latin typeface="Comic Sans MS" pitchFamily="66" charset="0"/>
              </a:rPr>
              <a:t>     </a:t>
            </a:r>
            <a:r>
              <a:rPr lang="sk-SK" sz="2400" i="1" dirty="0" smtClean="0">
                <a:latin typeface="Comic Sans MS" pitchFamily="66" charset="0"/>
              </a:rPr>
              <a:t>Zdroj: </a:t>
            </a:r>
            <a:r>
              <a:rPr lang="sk-SK" sz="2400" i="1" dirty="0" err="1" smtClean="0">
                <a:latin typeface="Comic Sans MS" pitchFamily="66" charset="0"/>
              </a:rPr>
              <a:t>E.Adamkovič</a:t>
            </a:r>
            <a:r>
              <a:rPr lang="sk-SK" sz="2400" i="1" dirty="0" smtClean="0">
                <a:latin typeface="Comic Sans MS" pitchFamily="66" charset="0"/>
              </a:rPr>
              <a:t>: Chémia 9</a:t>
            </a: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     </a:t>
            </a:r>
            <a:r>
              <a:rPr lang="sk-SK" sz="2400" i="1" dirty="0" err="1" smtClean="0">
                <a:latin typeface="Comic Sans MS" pitchFamily="66" charset="0"/>
              </a:rPr>
              <a:t>E.Gleb</a:t>
            </a:r>
            <a:r>
              <a:rPr lang="sk-SK" sz="2400" i="1" dirty="0" smtClean="0">
                <a:latin typeface="Comic Sans MS" pitchFamily="66" charset="0"/>
              </a:rPr>
              <a:t> a </a:t>
            </a:r>
            <a:r>
              <a:rPr lang="sk-SK" sz="2400" i="1" dirty="0" err="1" smtClean="0">
                <a:latin typeface="Comic Sans MS" pitchFamily="66" charset="0"/>
              </a:rPr>
              <a:t>kol.:Chémia</a:t>
            </a:r>
            <a:r>
              <a:rPr lang="sk-SK" sz="2400" i="1" dirty="0" smtClean="0">
                <a:latin typeface="Comic Sans MS" pitchFamily="66" charset="0"/>
              </a:rPr>
              <a:t> pre základné školy</a:t>
            </a: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     </a:t>
            </a:r>
            <a:r>
              <a:rPr lang="sk-SK" sz="2400" i="1" dirty="0" err="1" smtClean="0">
                <a:latin typeface="Comic Sans MS" pitchFamily="66" charset="0"/>
              </a:rPr>
              <a:t>M.Pauková</a:t>
            </a:r>
            <a:r>
              <a:rPr lang="sk-SK" sz="2400" i="1" dirty="0" smtClean="0">
                <a:latin typeface="Comic Sans MS" pitchFamily="66" charset="0"/>
              </a:rPr>
              <a:t>: Chémia 9</a:t>
            </a: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     </a:t>
            </a:r>
            <a:r>
              <a:rPr lang="sk-SK" sz="2400" i="1" dirty="0" err="1" smtClean="0">
                <a:latin typeface="Comic Sans MS" pitchFamily="66" charset="0"/>
              </a:rPr>
              <a:t>www.google.sk</a:t>
            </a:r>
            <a:endParaRPr lang="sk-SK" sz="2400" dirty="0"/>
          </a:p>
        </p:txBody>
      </p:sp>
      <p:pic>
        <p:nvPicPr>
          <p:cNvPr id="5" name="Obrázek 4" descr="macky v bo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928934"/>
            <a:ext cx="1905000" cy="1304925"/>
          </a:xfrm>
          <a:prstGeom prst="rect">
            <a:avLst/>
          </a:prstGeom>
        </p:spPr>
      </p:pic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285720" y="5786454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Zdroje  uhľovodíkov:  </a:t>
            </a:r>
            <a:r>
              <a:rPr lang="sk-SK" i="1" dirty="0" smtClean="0">
                <a:latin typeface="Comic Sans MS" pitchFamily="66" charset="0"/>
              </a:rPr>
              <a:t>a) uhlie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                             b) zemný plyn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                             c) ropa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7" name="Obrázek 6" descr="E co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140198"/>
            <a:ext cx="4143404" cy="2821239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8" name="Obrázek 7" descr="48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071677"/>
            <a:ext cx="2143141" cy="34290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" name="Obrázek 4" descr="cierne uhlie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7508" y="4071942"/>
            <a:ext cx="1707352" cy="1897058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6" name="Obrázek 5" descr="ropa 02_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785926"/>
            <a:ext cx="1381124" cy="184149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214282" y="5857892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Uhlie </a:t>
            </a:r>
            <a:endParaRPr lang="sk-SK" sz="6600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vzniklo v dávnych dobách premenou rastlín v zemskej kôre bez prístupu vzduchu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 je to zložitá zmes tuhých látok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obsahuje najviac uhlíka (70-90%)          a zvyšky nerozložených rastlín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po spálení uhlia zostávajú popol a dym, ktoré znečisťujú životné prostredie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hodiny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500306"/>
            <a:ext cx="785818" cy="2391620"/>
          </a:xfrm>
          <a:prstGeom prst="rect">
            <a:avLst/>
          </a:prstGeom>
        </p:spPr>
      </p:pic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285720" y="5857892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sk-SK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Uhlie ako zdroj energie</a:t>
            </a:r>
            <a:endParaRPr lang="sk-SK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používa sa ešte v tepelných elektrárňach (Handlová, Nováky)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znečisťuje ovzdušie plynmi SO</a:t>
            </a:r>
            <a:r>
              <a:rPr lang="sk-SK" i="1" baseline="-25000" dirty="0" smtClean="0">
                <a:latin typeface="Comic Sans MS" pitchFamily="66" charset="0"/>
              </a:rPr>
              <a:t>2</a:t>
            </a:r>
            <a:r>
              <a:rPr lang="sk-SK" i="1" dirty="0" smtClean="0">
                <a:latin typeface="Comic Sans MS" pitchFamily="66" charset="0"/>
              </a:rPr>
              <a:t>, </a:t>
            </a:r>
            <a:r>
              <a:rPr lang="sk-SK" i="1" dirty="0" err="1" smtClean="0">
                <a:latin typeface="Comic Sans MS" pitchFamily="66" charset="0"/>
              </a:rPr>
              <a:t>NO</a:t>
            </a:r>
            <a:r>
              <a:rPr lang="sk-SK" i="1" baseline="-25000" dirty="0" err="1" smtClean="0">
                <a:latin typeface="Comic Sans MS" pitchFamily="66" charset="0"/>
              </a:rPr>
              <a:t>x</a:t>
            </a:r>
            <a:r>
              <a:rPr lang="sk-SK" i="1" dirty="0" smtClean="0">
                <a:latin typeface="Comic Sans MS" pitchFamily="66" charset="0"/>
              </a:rPr>
              <a:t> , zlúčeninami </a:t>
            </a:r>
            <a:r>
              <a:rPr lang="sk-SK" i="1" dirty="0" err="1" smtClean="0">
                <a:latin typeface="Comic Sans MS" pitchFamily="66" charset="0"/>
              </a:rPr>
              <a:t>As</a:t>
            </a:r>
            <a:r>
              <a:rPr lang="sk-SK" i="1" dirty="0" smtClean="0">
                <a:latin typeface="Comic Sans MS" pitchFamily="66" charset="0"/>
              </a:rPr>
              <a:t> a popolčekom</a:t>
            </a:r>
          </a:p>
        </p:txBody>
      </p:sp>
      <p:pic>
        <p:nvPicPr>
          <p:cNvPr id="6" name="Obrázek 5" descr="emisie_CO2_sklenikovy_efekt_globalne_oteplovanie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929066"/>
            <a:ext cx="3365504" cy="2233471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7" name="Obrázek 6" descr="romani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929066"/>
            <a:ext cx="3405862" cy="226347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214282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 uhlia sa dá vyrobiť: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Koks </a:t>
            </a:r>
            <a:r>
              <a:rPr lang="sk-SK" i="1" dirty="0" smtClean="0">
                <a:latin typeface="Comic Sans MS" pitchFamily="66" charset="0"/>
              </a:rPr>
              <a:t>– palivo pri výrobe 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   železa</a:t>
            </a:r>
          </a:p>
          <a:p>
            <a:pPr>
              <a:buNone/>
            </a:pP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Koksárenský plyn (svietiplyn) – </a:t>
            </a:r>
            <a:r>
              <a:rPr lang="sk-SK" i="1" dirty="0" smtClean="0">
                <a:latin typeface="Comic Sans MS" pitchFamily="66" charset="0"/>
              </a:rPr>
              <a:t>obsahuje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metán, vodík a jedovatý oxid uhoľnatý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10" name="Obrázek 9" descr="1086011549_hut-odpich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0546" y="2500306"/>
            <a:ext cx="3700925" cy="26128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Obrázek 6" descr="koks_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762232"/>
            <a:ext cx="2786082" cy="2038596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9" name="Obrázek 8" descr="24_vago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857364"/>
            <a:ext cx="1928826" cy="2857520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8143900" y="5929330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Zemný plyn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je to zmes plynných uhľovodíkov (metán tvorí 90 – 95%)</a:t>
            </a: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znečistený </a:t>
            </a:r>
            <a:r>
              <a:rPr lang="sk-SK" sz="2800" i="1" dirty="0" smtClean="0">
                <a:latin typeface="Comic Sans MS" pitchFamily="66" charset="0"/>
              </a:rPr>
              <a:t>H</a:t>
            </a:r>
            <a:r>
              <a:rPr lang="sk-SK" sz="2800" i="1" baseline="-25000" dirty="0" smtClean="0">
                <a:latin typeface="Comic Sans MS" pitchFamily="66" charset="0"/>
              </a:rPr>
              <a:t>2</a:t>
            </a:r>
            <a:r>
              <a:rPr lang="sk-SK" sz="2800" i="1" dirty="0" smtClean="0">
                <a:latin typeface="Comic Sans MS" pitchFamily="66" charset="0"/>
              </a:rPr>
              <a:t>S </a:t>
            </a:r>
            <a:r>
              <a:rPr lang="sk-SK" sz="2800" i="1" dirty="0" err="1" smtClean="0">
                <a:latin typeface="Comic Sans MS" pitchFamily="66" charset="0"/>
              </a:rPr>
              <a:t>sulfánom</a:t>
            </a:r>
            <a:endParaRPr lang="sk-SK" sz="28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                     </a:t>
            </a:r>
            <a:endParaRPr lang="sk-SK" sz="14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1600" i="1" dirty="0" smtClean="0">
                <a:latin typeface="Comic Sans MS" pitchFamily="66" charset="0"/>
              </a:rPr>
              <a:t>                                    auto na plynový pohon</a:t>
            </a: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9" name="Obrázek 8" descr="o_pl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78969"/>
            <a:ext cx="3857652" cy="289323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" name="Obrázek 9" descr="zemný ply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000372"/>
            <a:ext cx="3143272" cy="3143272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1" name="Zástupný symbol pro obsah 6" descr="071125_platform_hmed_6a.h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7596" y="2886650"/>
            <a:ext cx="2571768" cy="20291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214282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sk-SK" sz="3600" i="1" dirty="0" smtClean="0">
                <a:latin typeface="Comic Sans MS" pitchFamily="66" charset="0"/>
              </a:rPr>
              <a:t>dobré palivo, pri horení nevzniká    popolček ani dym</a:t>
            </a:r>
            <a:r>
              <a:rPr lang="sk-SK" sz="2800" i="1" dirty="0" smtClean="0">
                <a:latin typeface="Comic Sans MS" pitchFamily="66" charset="0"/>
              </a:rPr>
              <a:t/>
            </a:r>
            <a:br>
              <a:rPr lang="sk-SK" sz="2800" i="1" dirty="0" smtClean="0">
                <a:latin typeface="Comic Sans MS" pitchFamily="66" charset="0"/>
              </a:rPr>
            </a:br>
            <a:r>
              <a:rPr lang="sk-SK" sz="2800" i="1" dirty="0" smtClean="0">
                <a:latin typeface="Comic Sans MS" pitchFamily="66" charset="0"/>
              </a:rPr>
              <a:t/>
            </a:r>
            <a:br>
              <a:rPr lang="sk-SK" sz="2800" i="1" dirty="0" smtClean="0">
                <a:latin typeface="Comic Sans MS" pitchFamily="66" charset="0"/>
              </a:rPr>
            </a:br>
            <a:r>
              <a:rPr lang="sk-SK" sz="2800" i="1" dirty="0" smtClean="0">
                <a:latin typeface="Comic Sans MS" pitchFamily="66" charset="0"/>
              </a:rPr>
              <a:t/>
            </a:r>
            <a:br>
              <a:rPr lang="sk-SK" sz="2800" i="1" dirty="0" smtClean="0">
                <a:latin typeface="Comic Sans MS" pitchFamily="66" charset="0"/>
              </a:rPr>
            </a:br>
            <a:r>
              <a:rPr lang="sk-SK" sz="2800" i="1" dirty="0" smtClean="0">
                <a:latin typeface="Comic Sans MS" pitchFamily="66" charset="0"/>
              </a:rPr>
              <a:t/>
            </a:r>
            <a:br>
              <a:rPr lang="sk-SK" sz="2800" i="1" dirty="0" smtClean="0">
                <a:latin typeface="Comic Sans MS" pitchFamily="66" charset="0"/>
              </a:rPr>
            </a:br>
            <a:r>
              <a:rPr lang="sk-SK" sz="2800" i="1" dirty="0" smtClean="0">
                <a:latin typeface="Comic Sans MS" pitchFamily="66" charset="0"/>
              </a:rPr>
              <a:t/>
            </a:r>
            <a:br>
              <a:rPr lang="sk-SK" sz="2800" i="1" dirty="0" smtClean="0">
                <a:latin typeface="Comic Sans MS" pitchFamily="66" charset="0"/>
              </a:rPr>
            </a:br>
            <a:r>
              <a:rPr lang="sk-SK" sz="2800" i="1" dirty="0" smtClean="0">
                <a:latin typeface="Comic Sans MS" pitchFamily="66" charset="0"/>
              </a:rPr>
              <a:t> </a:t>
            </a:r>
            <a:br>
              <a:rPr lang="sk-SK" sz="2800" i="1" dirty="0" smtClean="0">
                <a:latin typeface="Comic Sans MS" pitchFamily="66" charset="0"/>
              </a:rPr>
            </a:br>
            <a:r>
              <a:rPr lang="sk-SK" sz="2800" i="1" dirty="0" smtClean="0">
                <a:latin typeface="Comic Sans MS" pitchFamily="66" charset="0"/>
              </a:rPr>
              <a:t/>
            </a:r>
            <a:br>
              <a:rPr lang="sk-SK" sz="2800" i="1" dirty="0" smtClean="0">
                <a:latin typeface="Comic Sans MS" pitchFamily="66" charset="0"/>
              </a:rPr>
            </a:br>
            <a:endParaRPr lang="sk-SK" sz="2800" i="1" dirty="0">
              <a:latin typeface="Comic Sans MS" pitchFamily="66" charset="0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1357322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pri úniku hrozí nebezpečenstvo výbuchu a udusenie z nedostatku vzduchu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10" name="Obrázek 9" descr="200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286124"/>
            <a:ext cx="3452810" cy="193932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3" name="Obrázek 12" descr="ilustracia-acade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2"/>
            <a:ext cx="3357586" cy="3094818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1" name="Obrázek 10" descr="cmimg_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429132"/>
            <a:ext cx="3024209" cy="2268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285720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uiExpand="1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Ropa 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je hnedočierna kvapalina                            s charakteristickým zápachom 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ľahšia  ako voda a vo vode </a:t>
            </a:r>
          </a:p>
          <a:p>
            <a:pPr>
              <a:buNone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   nerozpustná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je horľavá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vznikla rozkladom morských rastlín a živočíchov bez prístupu vzduchu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ložiská ropy sa často nachádzajú pod morským dnom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tvorí ju zmes uhľovodíkov</a:t>
            </a:r>
          </a:p>
        </p:txBody>
      </p:sp>
      <p:pic>
        <p:nvPicPr>
          <p:cNvPr id="5" name="Obrázek 4" descr="o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000822"/>
            <a:ext cx="2500330" cy="2491996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285720" y="5929330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7" y="-1142998"/>
            <a:ext cx="6858002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3600" b="1" i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Frakčná destilácia </a:t>
            </a:r>
            <a:r>
              <a:rPr lang="sk-SK" sz="3600" b="1" i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ropy je destilácia po častiach - </a:t>
            </a:r>
            <a:r>
              <a:rPr lang="sk-SK" sz="3600" b="1" i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frakciách</a:t>
            </a:r>
            <a:endParaRPr lang="sk-SK" sz="3600" b="1" i="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14842"/>
          </a:xfrm>
          <a:gradFill>
            <a:gsLst>
              <a:gs pos="0">
                <a:schemeClr val="bg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látky obsiahnuté v rope majú rôzne body varu, a tak sa destilujú pri rôzne vysokej teplote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jednotlivé frakcie nie sú čisté látky, ale zmesi viacerých látok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každá frakcia sa ešte ďalej čistí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destiluje sa v destilačných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kolónach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kniha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033" y="5286388"/>
            <a:ext cx="2511046" cy="1357322"/>
          </a:xfrm>
          <a:prstGeom prst="rect">
            <a:avLst/>
          </a:prstGeom>
        </p:spPr>
      </p:pic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214282" y="6000768"/>
            <a:ext cx="685226" cy="685226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422</Words>
  <Application>Microsoft Office PowerPoint</Application>
  <PresentationFormat>Prezentácia na obrazovke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Wingdings</vt:lpstr>
      <vt:lpstr>Motiv sady Office</vt:lpstr>
      <vt:lpstr>Surovinové zdroje organických látok</vt:lpstr>
      <vt:lpstr>Prezentácia programu PowerPoint</vt:lpstr>
      <vt:lpstr>Uhlie </vt:lpstr>
      <vt:lpstr>Uhlie ako zdroj energie</vt:lpstr>
      <vt:lpstr>Z uhlia sa dá vyrobiť:</vt:lpstr>
      <vt:lpstr>Zemný plyn</vt:lpstr>
      <vt:lpstr>dobré palivo, pri horení nevzniká    popolček ani dym        </vt:lpstr>
      <vt:lpstr>Ropa </vt:lpstr>
      <vt:lpstr>Frakčná destilácia ropy je destilácia po častiach - frakciách</vt:lpstr>
      <vt:lpstr>Prezentácia programu PowerPoint</vt:lpstr>
      <vt:lpstr>Prezentácia programu PowerPoint</vt:lpstr>
      <vt:lpstr>Ropa sa prepravuje ropovodmi alebo lodnou dopravou.</vt:lpstr>
      <vt:lpstr>Kvalita benzínu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Kayzer</dc:creator>
  <cp:lastModifiedBy>Uzivatel</cp:lastModifiedBy>
  <cp:revision>53</cp:revision>
  <dcterms:created xsi:type="dcterms:W3CDTF">2008-12-12T17:35:14Z</dcterms:created>
  <dcterms:modified xsi:type="dcterms:W3CDTF">2020-11-29T21:39:58Z</dcterms:modified>
</cp:coreProperties>
</file>