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6" r:id="rId7"/>
    <p:sldId id="267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D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3698-4FAC-4459-B6E2-F8E36BCA7A55}" type="datetimeFigureOut">
              <a:rPr lang="sk-SK" smtClean="0"/>
              <a:pPr/>
              <a:t>13. 12. 2021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EE0-EB45-46DE-8D8C-8A684E57E8C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3698-4FAC-4459-B6E2-F8E36BCA7A55}" type="datetimeFigureOut">
              <a:rPr lang="sk-SK" smtClean="0"/>
              <a:pPr/>
              <a:t>13. 12. 2021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EE0-EB45-46DE-8D8C-8A684E57E8C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3698-4FAC-4459-B6E2-F8E36BCA7A55}" type="datetimeFigureOut">
              <a:rPr lang="sk-SK" smtClean="0"/>
              <a:pPr/>
              <a:t>13. 12. 2021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EE0-EB45-46DE-8D8C-8A684E57E8C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3698-4FAC-4459-B6E2-F8E36BCA7A55}" type="datetimeFigureOut">
              <a:rPr lang="sk-SK" smtClean="0"/>
              <a:pPr/>
              <a:t>13. 12. 2021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EE0-EB45-46DE-8D8C-8A684E57E8C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3698-4FAC-4459-B6E2-F8E36BCA7A55}" type="datetimeFigureOut">
              <a:rPr lang="sk-SK" smtClean="0"/>
              <a:pPr/>
              <a:t>13. 12. 2021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EE0-EB45-46DE-8D8C-8A684E57E8C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3698-4FAC-4459-B6E2-F8E36BCA7A55}" type="datetimeFigureOut">
              <a:rPr lang="sk-SK" smtClean="0"/>
              <a:pPr/>
              <a:t>13. 12. 2021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EE0-EB45-46DE-8D8C-8A684E57E8C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3698-4FAC-4459-B6E2-F8E36BCA7A55}" type="datetimeFigureOut">
              <a:rPr lang="sk-SK" smtClean="0"/>
              <a:pPr/>
              <a:t>13. 12. 2021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EE0-EB45-46DE-8D8C-8A684E57E8C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3698-4FAC-4459-B6E2-F8E36BCA7A55}" type="datetimeFigureOut">
              <a:rPr lang="sk-SK" smtClean="0"/>
              <a:pPr/>
              <a:t>13. 12. 2021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EE0-EB45-46DE-8D8C-8A684E57E8C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3698-4FAC-4459-B6E2-F8E36BCA7A55}" type="datetimeFigureOut">
              <a:rPr lang="sk-SK" smtClean="0"/>
              <a:pPr/>
              <a:t>13. 12. 2021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EE0-EB45-46DE-8D8C-8A684E57E8C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3698-4FAC-4459-B6E2-F8E36BCA7A55}" type="datetimeFigureOut">
              <a:rPr lang="sk-SK" smtClean="0"/>
              <a:pPr/>
              <a:t>13. 12. 2021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EE0-EB45-46DE-8D8C-8A684E57E8C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3698-4FAC-4459-B6E2-F8E36BCA7A55}" type="datetimeFigureOut">
              <a:rPr lang="sk-SK" smtClean="0"/>
              <a:pPr/>
              <a:t>13. 12. 2021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EE0-EB45-46DE-8D8C-8A684E57E8C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BD4FF"/>
            </a:gs>
            <a:gs pos="23000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F3698-4FAC-4459-B6E2-F8E36BCA7A55}" type="datetimeFigureOut">
              <a:rPr lang="sk-SK" smtClean="0"/>
              <a:pPr/>
              <a:t>13. 12. 2021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0DEE0-EB45-46DE-8D8C-8A684E57E8C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abstrakt 1.jpg"/>
          <p:cNvPicPr>
            <a:picLocks noChangeAspect="1"/>
          </p:cNvPicPr>
          <p:nvPr/>
        </p:nvPicPr>
        <p:blipFill>
          <a:blip r:embed="rId2">
            <a:lum bright="40000" contras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1785926"/>
            <a:ext cx="7915276" cy="1470025"/>
          </a:xfrm>
          <a:gradFill flip="none" rotWithShape="1">
            <a:gsLst>
              <a:gs pos="0">
                <a:srgbClr val="FBEAC7">
                  <a:alpha val="75000"/>
                </a:srgbClr>
              </a:gs>
              <a:gs pos="25000">
                <a:srgbClr val="5BD4FF">
                  <a:alpha val="95000"/>
                </a:srgbClr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  <a:tileRect/>
          </a:gradFill>
        </p:spPr>
        <p:txBody>
          <a:bodyPr>
            <a:normAutofit/>
          </a:bodyPr>
          <a:lstStyle/>
          <a:p>
            <a:r>
              <a:rPr lang="sk-SK" sz="7200" b="1" i="1" dirty="0" err="1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Alkény</a:t>
            </a:r>
            <a:r>
              <a:rPr lang="sk-SK" sz="7200" b="1" i="1" dirty="0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 </a:t>
            </a:r>
            <a:r>
              <a:rPr lang="sk-SK" sz="7200" b="1" i="1" dirty="0" err="1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alkíny</a:t>
            </a:r>
            <a:endParaRPr lang="sk-SK" sz="7200" b="1" i="1" dirty="0">
              <a:ln w="28575">
                <a:solidFill>
                  <a:schemeClr val="tx1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5" name="Obrázek 14" descr="polyetylen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857628"/>
            <a:ext cx="2928958" cy="2708149"/>
          </a:xfrm>
          <a:prstGeom prst="rect">
            <a:avLst/>
          </a:prstGeom>
        </p:spPr>
      </p:pic>
      <p:pic>
        <p:nvPicPr>
          <p:cNvPr id="16" name="Obrázek 15" descr="pomaranc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5357826"/>
            <a:ext cx="1071570" cy="1055496"/>
          </a:xfrm>
          <a:prstGeom prst="rect">
            <a:avLst/>
          </a:prstGeom>
        </p:spPr>
      </p:pic>
      <p:pic>
        <p:nvPicPr>
          <p:cNvPr id="20" name="Obrázek 19" descr="pet flase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3429000"/>
            <a:ext cx="2785318" cy="3113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5BD4FF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k-SK" sz="5400" b="1" i="1" dirty="0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Príprava acetylénu</a:t>
            </a:r>
            <a:endParaRPr lang="sk-SK" sz="5400" b="1" i="1" dirty="0">
              <a:ln w="28575">
                <a:solidFill>
                  <a:schemeClr val="tx1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pripravuje sa reakciou </a:t>
            </a:r>
            <a:r>
              <a:rPr lang="sk-SK" i="1" dirty="0" err="1" smtClean="0">
                <a:latin typeface="Comic Sans MS" pitchFamily="66" charset="0"/>
              </a:rPr>
              <a:t>acetylidu</a:t>
            </a:r>
            <a:r>
              <a:rPr lang="sk-SK" i="1" dirty="0" smtClean="0">
                <a:latin typeface="Comic Sans MS" pitchFamily="66" charset="0"/>
              </a:rPr>
              <a:t> vápenatého s vodou</a:t>
            </a:r>
          </a:p>
          <a:p>
            <a:pPr>
              <a:buNone/>
            </a:pPr>
            <a:r>
              <a:rPr lang="sk-SK" i="1" dirty="0" smtClean="0">
                <a:latin typeface="Comic Sans MS" pitchFamily="66" charset="0"/>
              </a:rPr>
              <a:t>  </a:t>
            </a:r>
            <a:r>
              <a:rPr lang="sk-SK" b="1" i="1" dirty="0" smtClean="0">
                <a:latin typeface="Comic Sans MS" pitchFamily="66" charset="0"/>
              </a:rPr>
              <a:t>CaC</a:t>
            </a:r>
            <a:r>
              <a:rPr lang="sk-SK" b="1" i="1" baseline="-25000" dirty="0" smtClean="0">
                <a:latin typeface="Comic Sans MS" pitchFamily="66" charset="0"/>
              </a:rPr>
              <a:t>2</a:t>
            </a:r>
            <a:r>
              <a:rPr lang="sk-SK" b="1" i="1" dirty="0" smtClean="0">
                <a:latin typeface="Comic Sans MS" pitchFamily="66" charset="0"/>
              </a:rPr>
              <a:t>  +  2 H</a:t>
            </a:r>
            <a:r>
              <a:rPr lang="sk-SK" b="1" i="1" baseline="-25000" dirty="0" smtClean="0">
                <a:latin typeface="Comic Sans MS" pitchFamily="66" charset="0"/>
              </a:rPr>
              <a:t>2</a:t>
            </a:r>
            <a:r>
              <a:rPr lang="sk-SK" b="1" i="1" dirty="0" smtClean="0">
                <a:latin typeface="Comic Sans MS" pitchFamily="66" charset="0"/>
              </a:rPr>
              <a:t>O       C</a:t>
            </a:r>
            <a:r>
              <a:rPr lang="sk-SK" b="1" i="1" baseline="-25000" dirty="0" smtClean="0">
                <a:latin typeface="Comic Sans MS" pitchFamily="66" charset="0"/>
              </a:rPr>
              <a:t>2</a:t>
            </a:r>
            <a:r>
              <a:rPr lang="sk-SK" b="1" i="1" dirty="0" smtClean="0">
                <a:latin typeface="Comic Sans MS" pitchFamily="66" charset="0"/>
              </a:rPr>
              <a:t>H</a:t>
            </a:r>
            <a:r>
              <a:rPr lang="sk-SK" b="1" i="1" baseline="-25000" dirty="0" smtClean="0">
                <a:latin typeface="Comic Sans MS" pitchFamily="66" charset="0"/>
              </a:rPr>
              <a:t>2</a:t>
            </a:r>
            <a:r>
              <a:rPr lang="sk-SK" b="1" i="1" dirty="0" smtClean="0">
                <a:latin typeface="Comic Sans MS" pitchFamily="66" charset="0"/>
              </a:rPr>
              <a:t>  +  </a:t>
            </a:r>
            <a:r>
              <a:rPr lang="sk-SK" b="1" i="1" dirty="0" err="1" smtClean="0">
                <a:latin typeface="Comic Sans MS" pitchFamily="66" charset="0"/>
              </a:rPr>
              <a:t>Ca</a:t>
            </a:r>
            <a:r>
              <a:rPr lang="sk-SK" b="1" i="1" dirty="0" smtClean="0">
                <a:latin typeface="Comic Sans MS" pitchFamily="66" charset="0"/>
              </a:rPr>
              <a:t>(OH)</a:t>
            </a:r>
            <a:r>
              <a:rPr lang="sk-SK" b="1" i="1" baseline="-25000" dirty="0" smtClean="0">
                <a:latin typeface="Comic Sans MS" pitchFamily="66" charset="0"/>
              </a:rPr>
              <a:t>2</a:t>
            </a:r>
            <a:endParaRPr lang="sk-SK" i="1" baseline="-25000" dirty="0">
              <a:latin typeface="Comic Sans MS" pitchFamily="66" charset="0"/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4143372" y="2928934"/>
            <a:ext cx="857256" cy="14287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7" name="Obrázek 6" descr="pokus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484948"/>
            <a:ext cx="4286280" cy="3093335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Srdce 7">
            <a:hlinkClick r:id="" action="ppaction://hlinkshowjump?jump=previousslide"/>
          </p:cNvPr>
          <p:cNvSpPr/>
          <p:nvPr/>
        </p:nvSpPr>
        <p:spPr>
          <a:xfrm>
            <a:off x="8001024" y="6143644"/>
            <a:ext cx="857256" cy="48577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  <a:ln>
            <a:noFill/>
          </a:ln>
        </p:spPr>
        <p:txBody>
          <a:bodyPr/>
          <a:lstStyle/>
          <a:p>
            <a:pPr>
              <a:buNone/>
            </a:pPr>
            <a:r>
              <a:rPr lang="sk-SK" sz="3600" b="1" i="1" dirty="0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Vlastnosti: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n w="28575">
                  <a:noFill/>
                </a:ln>
                <a:latin typeface="Comic Sans MS" pitchFamily="66" charset="0"/>
              </a:rPr>
              <a:t>horľavý a ľahko zápalný plyn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n w="28575">
                  <a:noFill/>
                </a:ln>
                <a:latin typeface="Comic Sans MS" pitchFamily="66" charset="0"/>
              </a:rPr>
              <a:t>má narkotické účinky</a:t>
            </a:r>
          </a:p>
          <a:p>
            <a:pPr>
              <a:buFont typeface="Wingdings" pitchFamily="2" charset="2"/>
              <a:buChar char="v"/>
            </a:pPr>
            <a:endParaRPr lang="sk-SK" i="1" dirty="0" smtClean="0">
              <a:ln w="28575">
                <a:noFill/>
              </a:ln>
              <a:latin typeface="Comic Sans MS" pitchFamily="66" charset="0"/>
            </a:endParaRPr>
          </a:p>
          <a:p>
            <a:pPr>
              <a:buNone/>
            </a:pPr>
            <a:r>
              <a:rPr lang="sk-SK" sz="3600" b="1" i="1" dirty="0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Použitie: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n w="28575">
                  <a:noFill/>
                </a:ln>
                <a:latin typeface="Comic Sans MS" pitchFamily="66" charset="0"/>
              </a:rPr>
              <a:t>výroba plastov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n w="28575">
                  <a:noFill/>
                </a:ln>
                <a:latin typeface="Comic Sans MS" pitchFamily="66" charset="0"/>
              </a:rPr>
              <a:t>v chirurgii pri narkóze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n w="28575">
                  <a:noFill/>
                </a:ln>
                <a:latin typeface="Comic Sans MS" pitchFamily="66" charset="0"/>
              </a:rPr>
              <a:t>na zváranie (spolu s kyslíkom)  </a:t>
            </a:r>
            <a:endParaRPr lang="sk-SK" i="1" dirty="0">
              <a:ln w="28575">
                <a:noFill/>
              </a:ln>
              <a:latin typeface="Comic Sans MS" pitchFamily="66" charset="0"/>
            </a:endParaRPr>
          </a:p>
        </p:txBody>
      </p:sp>
      <p:pic>
        <p:nvPicPr>
          <p:cNvPr id="6" name="Obrázek 5" descr="acetylen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3714752"/>
            <a:ext cx="2000264" cy="2670872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Obrázek 6" descr="acetyl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928670"/>
            <a:ext cx="2000264" cy="2200290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Srdce 7">
            <a:hlinkClick r:id="" action="ppaction://hlinkshowjump?jump=previousslide"/>
          </p:cNvPr>
          <p:cNvSpPr/>
          <p:nvPr/>
        </p:nvSpPr>
        <p:spPr>
          <a:xfrm>
            <a:off x="500034" y="6215082"/>
            <a:ext cx="857256" cy="48577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i="1" dirty="0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Ďakujem za pozornosť</a:t>
            </a:r>
            <a:endParaRPr lang="sk-SK" sz="4800" b="1" i="1" dirty="0">
              <a:ln w="28575">
                <a:solidFill>
                  <a:schemeClr val="tx1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i="1" dirty="0" smtClean="0">
                <a:latin typeface="Comic Sans MS" pitchFamily="66" charset="0"/>
              </a:rPr>
              <a:t>  Mariana </a:t>
            </a:r>
            <a:r>
              <a:rPr lang="sk-SK" i="1" dirty="0" err="1" smtClean="0">
                <a:latin typeface="Comic Sans MS" pitchFamily="66" charset="0"/>
              </a:rPr>
              <a:t>Pavelčáková</a:t>
            </a:r>
            <a:endParaRPr lang="sk-SK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sk-SK" i="1" dirty="0" smtClean="0">
                <a:latin typeface="Comic Sans MS" pitchFamily="66" charset="0"/>
              </a:rPr>
              <a:t>  Belehradská 21, Košice</a:t>
            </a:r>
          </a:p>
          <a:p>
            <a:pPr>
              <a:buNone/>
            </a:pPr>
            <a:endParaRPr lang="sk-SK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sk-SK" sz="2800" i="1" dirty="0" smtClean="0">
                <a:latin typeface="Comic Sans MS" pitchFamily="66" charset="0"/>
              </a:rPr>
              <a:t>  </a:t>
            </a:r>
            <a:r>
              <a:rPr lang="sk-SK" sz="2400" i="1" dirty="0" smtClean="0">
                <a:latin typeface="Comic Sans MS" pitchFamily="66" charset="0"/>
              </a:rPr>
              <a:t>Zdroj: </a:t>
            </a:r>
            <a:r>
              <a:rPr lang="sk-SK" sz="2400" i="1" dirty="0" err="1" smtClean="0">
                <a:latin typeface="Comic Sans MS" pitchFamily="66" charset="0"/>
              </a:rPr>
              <a:t>E.Adamkovič,J.Šimeková</a:t>
            </a:r>
            <a:r>
              <a:rPr lang="sk-SK" sz="2400" i="1" dirty="0" smtClean="0">
                <a:latin typeface="Comic Sans MS" pitchFamily="66" charset="0"/>
              </a:rPr>
              <a:t>: Chémia 9</a:t>
            </a:r>
          </a:p>
          <a:p>
            <a:pPr>
              <a:buNone/>
            </a:pPr>
            <a:r>
              <a:rPr lang="sk-SK" sz="2400" i="1" dirty="0" smtClean="0">
                <a:latin typeface="Comic Sans MS" pitchFamily="66" charset="0"/>
              </a:rPr>
              <a:t>             </a:t>
            </a:r>
            <a:r>
              <a:rPr lang="sk-SK" sz="2400" i="1" dirty="0" err="1" smtClean="0">
                <a:latin typeface="Comic Sans MS" pitchFamily="66" charset="0"/>
              </a:rPr>
              <a:t>www.google.sk</a:t>
            </a:r>
            <a:endParaRPr lang="sk-SK" sz="2400" i="1" dirty="0">
              <a:latin typeface="Comic Sans MS" pitchFamily="66" charset="0"/>
            </a:endParaRPr>
          </a:p>
        </p:txBody>
      </p:sp>
      <p:pic>
        <p:nvPicPr>
          <p:cNvPr id="8" name="Obrázek 7" descr="kvet 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2357430"/>
            <a:ext cx="2024066" cy="2024066"/>
          </a:xfrm>
          <a:prstGeom prst="rect">
            <a:avLst/>
          </a:prstGeom>
        </p:spPr>
      </p:pic>
      <p:sp>
        <p:nvSpPr>
          <p:cNvPr id="11" name="Srdce 10">
            <a:hlinkClick r:id="" action="ppaction://hlinkshowjump?jump=previousslide"/>
          </p:cNvPr>
          <p:cNvSpPr/>
          <p:nvPr/>
        </p:nvSpPr>
        <p:spPr>
          <a:xfrm>
            <a:off x="500034" y="6215082"/>
            <a:ext cx="857256" cy="48577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BEAC7"/>
              </a:gs>
              <a:gs pos="0">
                <a:srgbClr val="5BD4FF">
                  <a:alpha val="82000"/>
                </a:srgbClr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  <a:effectLst>
            <a:outerShdw blurRad="3175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sk-SK" sz="7300" b="1" i="1" dirty="0" err="1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Alkény</a:t>
            </a:r>
            <a:endParaRPr lang="sk-SK" b="1" i="1" dirty="0">
              <a:ln w="28575">
                <a:solidFill>
                  <a:schemeClr val="tx1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sú to uhľovodíky, ktoré majú v molekule aspoň jednu </a:t>
            </a:r>
            <a:r>
              <a:rPr lang="sk-SK" i="1" dirty="0" smtClean="0">
                <a:solidFill>
                  <a:srgbClr val="FF0000"/>
                </a:solidFill>
                <a:latin typeface="Comic Sans MS" pitchFamily="66" charset="0"/>
              </a:rPr>
              <a:t>dvojitú </a:t>
            </a:r>
            <a:r>
              <a:rPr lang="sk-SK" i="1" dirty="0" smtClean="0">
                <a:solidFill>
                  <a:srgbClr val="FF0000"/>
                </a:solidFill>
                <a:latin typeface="Comic Sans MS" pitchFamily="66" charset="0"/>
              </a:rPr>
              <a:t>väzbu C=C </a:t>
            </a:r>
            <a:r>
              <a:rPr lang="sk-SK" i="1" dirty="0" smtClean="0">
                <a:latin typeface="Comic Sans MS" pitchFamily="66" charset="0"/>
              </a:rPr>
              <a:t>a otvorený reťazec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v názve majú charakteristickú príponu   </a:t>
            </a:r>
            <a:r>
              <a:rPr lang="sk-SK" b="1" i="1" dirty="0" smtClean="0">
                <a:latin typeface="Comic Sans MS" pitchFamily="66" charset="0"/>
              </a:rPr>
              <a:t>-</a:t>
            </a:r>
            <a:r>
              <a:rPr lang="sk-SK" b="1" i="1" dirty="0" err="1" smtClean="0">
                <a:latin typeface="Comic Sans MS" pitchFamily="66" charset="0"/>
              </a:rPr>
              <a:t>én</a:t>
            </a:r>
            <a:endParaRPr lang="sk-SK" b="1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sk-SK" b="1" i="1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sk-SK" b="1" i="1" dirty="0" smtClean="0">
                <a:latin typeface="Comic Sans MS" pitchFamily="66" charset="0"/>
              </a:rPr>
              <a:t>          </a:t>
            </a:r>
          </a:p>
          <a:p>
            <a:pPr>
              <a:buNone/>
            </a:pPr>
            <a:r>
              <a:rPr lang="sk-SK" b="1" i="1" dirty="0" smtClean="0">
                <a:latin typeface="Comic Sans MS" pitchFamily="66" charset="0"/>
              </a:rPr>
              <a:t>             </a:t>
            </a:r>
            <a:endParaRPr lang="sk-SK" i="1" dirty="0">
              <a:latin typeface="Comic Sans MS" pitchFamily="66" charset="0"/>
            </a:endParaRPr>
          </a:p>
        </p:txBody>
      </p:sp>
      <p:pic>
        <p:nvPicPr>
          <p:cNvPr id="7" name="Obrázek 6" descr="polyetylen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11478">
            <a:off x="2510321" y="4722497"/>
            <a:ext cx="1905000" cy="142875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Obrázek 7" descr="plasty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929066"/>
            <a:ext cx="3095631" cy="263458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Srdce 5">
            <a:hlinkClick r:id="" action="ppaction://hlinkshowjump?jump=previousslide"/>
          </p:cNvPr>
          <p:cNvSpPr/>
          <p:nvPr/>
        </p:nvSpPr>
        <p:spPr>
          <a:xfrm>
            <a:off x="500034" y="6215082"/>
            <a:ext cx="857256" cy="48577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" name="Obrázek 8" descr="plasty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357694"/>
            <a:ext cx="2214578" cy="1577887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5BD4FF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k-SK" sz="6000" b="1" i="1" dirty="0" err="1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Etén</a:t>
            </a:r>
            <a:r>
              <a:rPr lang="sk-SK" sz="6000" b="1" i="1" dirty="0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(etylén)</a:t>
            </a:r>
            <a:endParaRPr lang="sk-SK" sz="6000" b="1" i="1" dirty="0">
              <a:ln w="28575">
                <a:solidFill>
                  <a:schemeClr val="tx1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    </a:t>
            </a:r>
          </a:p>
          <a:p>
            <a:pPr>
              <a:buNone/>
            </a:pPr>
            <a:r>
              <a:rPr lang="sk-SK" dirty="0" smtClean="0"/>
              <a:t>        </a:t>
            </a:r>
            <a:r>
              <a:rPr lang="sk-SK" b="1" i="1" dirty="0" smtClean="0">
                <a:latin typeface="Comic Sans MS" pitchFamily="66" charset="0"/>
              </a:rPr>
              <a:t>C</a:t>
            </a:r>
            <a:r>
              <a:rPr lang="sk-SK" b="1" i="1" baseline="-25000" dirty="0" smtClean="0">
                <a:latin typeface="Comic Sans MS" pitchFamily="66" charset="0"/>
              </a:rPr>
              <a:t>2</a:t>
            </a:r>
            <a:r>
              <a:rPr lang="sk-SK" b="1" i="1" dirty="0" smtClean="0">
                <a:latin typeface="Comic Sans MS" pitchFamily="66" charset="0"/>
              </a:rPr>
              <a:t>H</a:t>
            </a:r>
            <a:r>
              <a:rPr lang="sk-SK" b="1" i="1" baseline="-25000" dirty="0" smtClean="0">
                <a:latin typeface="Comic Sans MS" pitchFamily="66" charset="0"/>
              </a:rPr>
              <a:t>4                          </a:t>
            </a:r>
            <a:r>
              <a:rPr lang="sk-SK" b="1" i="1" dirty="0" smtClean="0">
                <a:solidFill>
                  <a:srgbClr val="FF0000"/>
                </a:solidFill>
                <a:latin typeface="Comic Sans MS" pitchFamily="66" charset="0"/>
              </a:rPr>
              <a:t>CH</a:t>
            </a:r>
            <a:r>
              <a:rPr lang="sk-SK" b="1" i="1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sk-SK" b="1" i="1" dirty="0" smtClean="0">
                <a:solidFill>
                  <a:srgbClr val="FF0000"/>
                </a:solidFill>
                <a:latin typeface="Comic Sans MS" pitchFamily="66" charset="0"/>
              </a:rPr>
              <a:t> = CH</a:t>
            </a:r>
            <a:r>
              <a:rPr lang="sk-SK" b="1" i="1" baseline="-25000" dirty="0" smtClean="0">
                <a:solidFill>
                  <a:srgbClr val="FF0000"/>
                </a:solidFill>
                <a:latin typeface="Comic Sans MS" pitchFamily="66" charset="0"/>
              </a:rPr>
              <a:t>2 </a:t>
            </a:r>
            <a:r>
              <a:rPr lang="sk-SK" b="1" i="1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</a:p>
          <a:p>
            <a:pPr>
              <a:buNone/>
            </a:pPr>
            <a:endParaRPr lang="sk-SK" b="1" i="1" dirty="0" smtClean="0">
              <a:latin typeface="Comic Sans MS" pitchFamily="66" charset="0"/>
            </a:endParaRPr>
          </a:p>
          <a:p>
            <a:pPr>
              <a:buNone/>
            </a:pPr>
            <a:endParaRPr lang="sk-SK" dirty="0"/>
          </a:p>
        </p:txBody>
      </p:sp>
      <p:pic>
        <p:nvPicPr>
          <p:cNvPr id="4" name="Obrázek 3" descr="eten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929066"/>
            <a:ext cx="1928826" cy="1453049"/>
          </a:xfrm>
          <a:prstGeom prst="rect">
            <a:avLst/>
          </a:prstGeom>
        </p:spPr>
      </p:pic>
      <p:pic>
        <p:nvPicPr>
          <p:cNvPr id="5" name="Obrázek 4" descr="eten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429000"/>
            <a:ext cx="2857520" cy="2228866"/>
          </a:xfrm>
          <a:prstGeom prst="rect">
            <a:avLst/>
          </a:prstGeom>
        </p:spPr>
      </p:pic>
      <p:sp>
        <p:nvSpPr>
          <p:cNvPr id="6" name="Srdce 5">
            <a:hlinkClick r:id="" action="ppaction://hlinkshowjump?jump=previousslide"/>
          </p:cNvPr>
          <p:cNvSpPr/>
          <p:nvPr/>
        </p:nvSpPr>
        <p:spPr>
          <a:xfrm>
            <a:off x="500034" y="6215082"/>
            <a:ext cx="857256" cy="48577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5BD4FF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k-SK" sz="5400" b="1" i="1" dirty="0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Vlastnosti </a:t>
            </a:r>
            <a:r>
              <a:rPr lang="sk-SK" sz="5400" b="1" i="1" dirty="0" err="1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eténu</a:t>
            </a:r>
            <a:endParaRPr lang="sk-SK" sz="5400" b="1" i="1" dirty="0">
              <a:ln w="28575">
                <a:solidFill>
                  <a:schemeClr val="tx1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sladkastý plyn, ktorý vzniká                 pri dozrievaní ovocia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je horľavý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so vzduchom tvorí výbušnú zmes</a:t>
            </a:r>
          </a:p>
          <a:p>
            <a:pPr>
              <a:buFont typeface="Wingdings" pitchFamily="2" charset="2"/>
              <a:buChar char="v"/>
            </a:pPr>
            <a:endParaRPr lang="sk-SK" i="1" dirty="0">
              <a:latin typeface="Comic Sans MS" pitchFamily="66" charset="0"/>
            </a:endParaRPr>
          </a:p>
        </p:txBody>
      </p:sp>
      <p:pic>
        <p:nvPicPr>
          <p:cNvPr id="5" name="Obrázek 4" descr="6692hrusk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74617">
            <a:off x="6984853" y="1505632"/>
            <a:ext cx="1547810" cy="2066326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Obrázek 5" descr="banany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4214818"/>
            <a:ext cx="3286148" cy="2190766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Obrázek 7" descr="pece-rezane-kytky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4143380"/>
            <a:ext cx="2976718" cy="2235705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Srdce 6">
            <a:hlinkClick r:id="" action="ppaction://hlinkshowjump?jump=previousslide"/>
          </p:cNvPr>
          <p:cNvSpPr/>
          <p:nvPr/>
        </p:nvSpPr>
        <p:spPr>
          <a:xfrm>
            <a:off x="214282" y="6215082"/>
            <a:ext cx="857256" cy="48577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5BD4FF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k-SK" sz="5400" b="1" i="1" dirty="0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Použitie </a:t>
            </a:r>
            <a:r>
              <a:rPr lang="sk-SK" sz="5400" b="1" i="1" dirty="0" err="1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eténu</a:t>
            </a:r>
            <a:endParaRPr lang="sk-SK" sz="5400" b="1" i="1" dirty="0">
              <a:ln w="28575">
                <a:solidFill>
                  <a:schemeClr val="tx1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urýchľuje dozrievanie ovocia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v chirurgii sa používa pri narkóze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je surovina na výrobu plastov (polyetylén)</a:t>
            </a:r>
            <a:endParaRPr lang="sk-SK" i="1" dirty="0">
              <a:latin typeface="Comic Sans MS" pitchFamily="66" charset="0"/>
            </a:endParaRPr>
          </a:p>
        </p:txBody>
      </p:sp>
      <p:pic>
        <p:nvPicPr>
          <p:cNvPr id="4" name="Obrázek 3" descr="banany_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14818"/>
            <a:ext cx="3143272" cy="2357454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Obrázek 5" descr="okn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70928">
            <a:off x="6848377" y="2851208"/>
            <a:ext cx="1919744" cy="233708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Obrázek 6" descr="plast mobi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4232677"/>
            <a:ext cx="3143272" cy="2357455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Srdce 7">
            <a:hlinkClick r:id="" action="ppaction://hlinkshowjump?jump=previousslide"/>
          </p:cNvPr>
          <p:cNvSpPr/>
          <p:nvPr/>
        </p:nvSpPr>
        <p:spPr>
          <a:xfrm>
            <a:off x="7929586" y="6143644"/>
            <a:ext cx="857256" cy="48577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sk-SK" b="1" i="1" dirty="0" smtClean="0">
                <a:solidFill>
                  <a:srgbClr val="FF0000"/>
                </a:solidFill>
              </a:rPr>
              <a:t> </a:t>
            </a:r>
            <a:r>
              <a:rPr lang="sk-SK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Polymerizácia</a:t>
            </a:r>
            <a:r>
              <a:rPr lang="sk-SK" b="1" i="1" dirty="0" smtClean="0">
                <a:solidFill>
                  <a:srgbClr val="FF0000"/>
                </a:solidFill>
              </a:rPr>
              <a:t> </a:t>
            </a:r>
            <a:r>
              <a:rPr lang="sk-SK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eténu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3203848" y="3501008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sk-SK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95536" y="1417638"/>
            <a:ext cx="84181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/>
              <a:t>je chemická reakcia, pri ktorej z veľkého množstva malých molekúl</a:t>
            </a:r>
          </a:p>
          <a:p>
            <a:r>
              <a:rPr lang="sk-SK" sz="2400" dirty="0" smtClean="0"/>
              <a:t> dochádza k vzniku jednej obrovskej molekuly – </a:t>
            </a:r>
            <a:r>
              <a:rPr lang="sk-SK" sz="2400" b="1" dirty="0" smtClean="0"/>
              <a:t>makromolekuly.</a:t>
            </a:r>
            <a:endParaRPr lang="sk-SK" sz="2400" dirty="0" smtClean="0"/>
          </a:p>
          <a:p>
            <a:endParaRPr lang="sk-SK" sz="2400" dirty="0"/>
          </a:p>
        </p:txBody>
      </p:sp>
      <p:cxnSp>
        <p:nvCxnSpPr>
          <p:cNvPr id="19" name="Přímá spojovací čára 18"/>
          <p:cNvCxnSpPr/>
          <p:nvPr/>
        </p:nvCxnSpPr>
        <p:spPr>
          <a:xfrm>
            <a:off x="4211960" y="3573016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BlokTextu 25"/>
          <p:cNvSpPr txBox="1"/>
          <p:nvPr/>
        </p:nvSpPr>
        <p:spPr>
          <a:xfrm>
            <a:off x="1259632" y="4509120"/>
            <a:ext cx="721062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n CH</a:t>
            </a:r>
            <a:r>
              <a:rPr lang="sk-SK" sz="40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= CH</a:t>
            </a:r>
            <a:r>
              <a:rPr lang="sk-SK" sz="4000" baseline="-25000" dirty="0" smtClean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→   [ CH</a:t>
            </a:r>
            <a:r>
              <a:rPr lang="sk-SK" sz="4000" baseline="-25000" dirty="0" smtClean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– CH</a:t>
            </a:r>
            <a:r>
              <a:rPr lang="sk-SK" sz="40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]  </a:t>
            </a:r>
            <a:r>
              <a:rPr lang="sk-SK" sz="40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sk-SK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</p:txBody>
      </p:sp>
      <p:cxnSp>
        <p:nvCxnSpPr>
          <p:cNvPr id="28" name="Rovná spojnica 27"/>
          <p:cNvCxnSpPr/>
          <p:nvPr/>
        </p:nvCxnSpPr>
        <p:spPr>
          <a:xfrm>
            <a:off x="4932040" y="4869160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ovná spojnica 30"/>
          <p:cNvCxnSpPr/>
          <p:nvPr/>
        </p:nvCxnSpPr>
        <p:spPr>
          <a:xfrm>
            <a:off x="7668344" y="4869160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G:\gify\ružička žltá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78" y="75510"/>
            <a:ext cx="866775" cy="1247775"/>
          </a:xfrm>
          <a:prstGeom prst="rect">
            <a:avLst/>
          </a:prstGeom>
          <a:noFill/>
        </p:spPr>
      </p:pic>
      <p:sp>
        <p:nvSpPr>
          <p:cNvPr id="2" name="BlokTextu 1"/>
          <p:cNvSpPr txBox="1"/>
          <p:nvPr/>
        </p:nvSpPr>
        <p:spPr>
          <a:xfrm>
            <a:off x="2843808" y="3501008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err="1" smtClean="0"/>
              <a:t>Etén</a:t>
            </a:r>
            <a:r>
              <a:rPr lang="sk-SK" sz="4400" dirty="0" smtClean="0"/>
              <a:t> </a:t>
            </a:r>
            <a:r>
              <a:rPr lang="sk-SK" sz="4400" dirty="0" smtClean="0">
                <a:sym typeface="Wingdings" panose="05000000000000000000" pitchFamily="2" charset="2"/>
              </a:rPr>
              <a:t>  polyetén</a:t>
            </a:r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108058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Polyetylén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k-SK" dirty="0" smtClean="0"/>
              <a:t>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plastická makromolekulová látka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výborné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elektroizolačné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vlastnosti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mikroténové fólie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plastový riad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717032"/>
            <a:ext cx="1724596" cy="248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996952"/>
            <a:ext cx="2225427" cy="191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221088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G:\gify\ružička žltá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8640"/>
            <a:ext cx="866775" cy="1247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678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5BD4FF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sk-SK" sz="7200" b="1" i="1" dirty="0" err="1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Alkíny</a:t>
            </a:r>
            <a:r>
              <a:rPr lang="sk-SK" sz="7200" b="1" i="1" dirty="0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endParaRPr lang="sk-SK" sz="7200" b="1" i="1" dirty="0">
              <a:ln w="28575">
                <a:solidFill>
                  <a:schemeClr val="tx1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sú to uhľovodíky, ktoré majú v molekule jednu </a:t>
            </a:r>
            <a:r>
              <a:rPr lang="sk-SK" i="1" dirty="0" smtClean="0">
                <a:solidFill>
                  <a:srgbClr val="FF0000"/>
                </a:solidFill>
                <a:latin typeface="Comic Sans MS" pitchFamily="66" charset="0"/>
              </a:rPr>
              <a:t>trojitú </a:t>
            </a:r>
            <a:r>
              <a:rPr lang="sk-SK" i="1" dirty="0" smtClean="0">
                <a:solidFill>
                  <a:srgbClr val="FF0000"/>
                </a:solidFill>
                <a:latin typeface="Comic Sans MS" pitchFamily="66" charset="0"/>
              </a:rPr>
              <a:t>väzbu C</a:t>
            </a:r>
            <a:r>
              <a:rPr lang="sk-SK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≡C</a:t>
            </a:r>
            <a:r>
              <a:rPr lang="sk-SK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sk-SK" i="1" dirty="0" smtClean="0">
                <a:latin typeface="Comic Sans MS" pitchFamily="66" charset="0"/>
              </a:rPr>
              <a:t>a otvorený reťazec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charakteristická je prípona </a:t>
            </a:r>
            <a:r>
              <a:rPr lang="sk-SK" b="1" i="1" dirty="0" smtClean="0">
                <a:latin typeface="Comic Sans MS" pitchFamily="66" charset="0"/>
              </a:rPr>
              <a:t>-</a:t>
            </a:r>
            <a:r>
              <a:rPr lang="sk-SK" b="1" i="1" dirty="0" err="1" smtClean="0">
                <a:latin typeface="Comic Sans MS" pitchFamily="66" charset="0"/>
              </a:rPr>
              <a:t>ín</a:t>
            </a:r>
            <a:endParaRPr lang="sk-SK" i="1" dirty="0">
              <a:latin typeface="Comic Sans MS" pitchFamily="66" charset="0"/>
            </a:endParaRPr>
          </a:p>
        </p:txBody>
      </p:sp>
      <p:pic>
        <p:nvPicPr>
          <p:cNvPr id="7" name="Obrázek 6" descr="ucit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3556730"/>
            <a:ext cx="2143140" cy="2915837"/>
          </a:xfrm>
          <a:prstGeom prst="rect">
            <a:avLst/>
          </a:prstGeom>
        </p:spPr>
      </p:pic>
      <p:sp>
        <p:nvSpPr>
          <p:cNvPr id="5" name="Srdce 4">
            <a:hlinkClick r:id="" action="ppaction://hlinkshowjump?jump=previousslide"/>
          </p:cNvPr>
          <p:cNvSpPr/>
          <p:nvPr/>
        </p:nvSpPr>
        <p:spPr>
          <a:xfrm>
            <a:off x="500034" y="6215082"/>
            <a:ext cx="857256" cy="48577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5BD4FF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k-SK" sz="6600" b="1" i="1" dirty="0" err="1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Etín</a:t>
            </a:r>
            <a:r>
              <a:rPr lang="sk-SK" sz="6600" b="1" i="1" dirty="0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(acetylén)</a:t>
            </a:r>
            <a:endParaRPr lang="sk-SK" sz="6600" b="1" i="1" dirty="0">
              <a:ln w="28575">
                <a:solidFill>
                  <a:schemeClr val="tx1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   </a:t>
            </a:r>
          </a:p>
          <a:p>
            <a:pPr>
              <a:buNone/>
            </a:pPr>
            <a:r>
              <a:rPr lang="sk-SK" dirty="0" smtClean="0"/>
              <a:t>    </a:t>
            </a:r>
            <a:r>
              <a:rPr lang="sk-SK" b="1" i="1" dirty="0" smtClean="0">
                <a:latin typeface="Comic Sans MS" pitchFamily="66" charset="0"/>
              </a:rPr>
              <a:t>C</a:t>
            </a:r>
            <a:r>
              <a:rPr lang="sk-SK" b="1" i="1" baseline="-25000" dirty="0" smtClean="0">
                <a:latin typeface="Comic Sans MS" pitchFamily="66" charset="0"/>
              </a:rPr>
              <a:t>2</a:t>
            </a:r>
            <a:r>
              <a:rPr lang="sk-SK" b="1" i="1" dirty="0" smtClean="0">
                <a:latin typeface="Comic Sans MS" pitchFamily="66" charset="0"/>
              </a:rPr>
              <a:t>H</a:t>
            </a:r>
            <a:r>
              <a:rPr lang="sk-SK" b="1" i="1" baseline="-25000" dirty="0" smtClean="0">
                <a:latin typeface="Comic Sans MS" pitchFamily="66" charset="0"/>
              </a:rPr>
              <a:t>2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10" name="Obrázek 9" descr="acetylen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4045741"/>
            <a:ext cx="3357585" cy="2260775"/>
          </a:xfrm>
          <a:prstGeom prst="rect">
            <a:avLst/>
          </a:prstGeom>
        </p:spPr>
      </p:pic>
      <p:pic>
        <p:nvPicPr>
          <p:cNvPr id="11" name="Obrázek 10" descr="acetylen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9" y="3071810"/>
            <a:ext cx="2571768" cy="548644"/>
          </a:xfrm>
          <a:prstGeom prst="rect">
            <a:avLst/>
          </a:prstGeom>
        </p:spPr>
      </p:pic>
      <p:pic>
        <p:nvPicPr>
          <p:cNvPr id="12" name="Obrázek 11" descr="acetylen 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643314"/>
            <a:ext cx="3224193" cy="2428891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9" name="Srdce 8">
            <a:hlinkClick r:id="" action="ppaction://hlinkshowjump?jump=previousslide"/>
          </p:cNvPr>
          <p:cNvSpPr/>
          <p:nvPr/>
        </p:nvSpPr>
        <p:spPr>
          <a:xfrm>
            <a:off x="7858148" y="6072206"/>
            <a:ext cx="857256" cy="48577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4355976" y="1844824"/>
            <a:ext cx="2502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solidFill>
                  <a:srgbClr val="FF0000"/>
                </a:solidFill>
              </a:rPr>
              <a:t>CH </a:t>
            </a:r>
            <a:r>
              <a:rPr lang="sk-SK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≡ CH</a:t>
            </a:r>
            <a:endParaRPr lang="sk-SK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225</Words>
  <Application>Microsoft Office PowerPoint</Application>
  <PresentationFormat>Prezentácia na obrazovke (4:3)</PresentationFormat>
  <Paragraphs>55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8" baseType="lpstr">
      <vt:lpstr>Arial</vt:lpstr>
      <vt:lpstr>Calibri</vt:lpstr>
      <vt:lpstr>Comic Sans MS</vt:lpstr>
      <vt:lpstr>Times New Roman</vt:lpstr>
      <vt:lpstr>Wingdings</vt:lpstr>
      <vt:lpstr>Motiv sady Office</vt:lpstr>
      <vt:lpstr>Alkény a alkíny</vt:lpstr>
      <vt:lpstr>Alkény</vt:lpstr>
      <vt:lpstr>Etén (etylén)</vt:lpstr>
      <vt:lpstr>Vlastnosti eténu</vt:lpstr>
      <vt:lpstr>Použitie eténu</vt:lpstr>
      <vt:lpstr> Polymerizácia eténu</vt:lpstr>
      <vt:lpstr>Polyetylén</vt:lpstr>
      <vt:lpstr>Alkíny </vt:lpstr>
      <vt:lpstr>Etín (acetylén)</vt:lpstr>
      <vt:lpstr>Príprava acetylénu</vt:lpstr>
      <vt:lpstr>Prezentácia programu PowerPoint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Kayzer</dc:creator>
  <cp:lastModifiedBy>Uzivatel</cp:lastModifiedBy>
  <cp:revision>37</cp:revision>
  <dcterms:created xsi:type="dcterms:W3CDTF">2009-02-01T16:47:22Z</dcterms:created>
  <dcterms:modified xsi:type="dcterms:W3CDTF">2021-12-13T08:52:14Z</dcterms:modified>
</cp:coreProperties>
</file>