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62" r:id="rId3"/>
    <p:sldId id="263" r:id="rId4"/>
    <p:sldId id="258" r:id="rId5"/>
    <p:sldId id="260" r:id="rId6"/>
    <p:sldId id="261" r:id="rId7"/>
    <p:sldId id="264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81" autoAdjust="0"/>
    <p:restoredTop sz="94660"/>
  </p:normalViewPr>
  <p:slideViewPr>
    <p:cSldViewPr>
      <p:cViewPr varScale="1">
        <p:scale>
          <a:sx n="96" d="100"/>
          <a:sy n="96" d="100"/>
        </p:scale>
        <p:origin x="-19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6F4F0-9E4F-4887-B3EC-3FA7B1B8554C}" type="datetimeFigureOut">
              <a:rPr lang="pl-PL" smtClean="0"/>
              <a:pPr/>
              <a:t>2020-11-09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7236A-8DF2-4CD6-A3D6-795B7AA6CD77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7236A-8DF2-4CD6-A3D6-795B7AA6CD77}" type="slidenum">
              <a:rPr lang="pl-PL" smtClean="0"/>
              <a:pPr/>
              <a:t>18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525F9-206A-4D1B-9E0A-02EA65F1545C}" type="datetimeFigureOut">
              <a:rPr lang="pl-PL" smtClean="0"/>
              <a:pPr/>
              <a:t>2020-11-09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5A0C2-2678-42C8-8182-704CD31FA1F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525F9-206A-4D1B-9E0A-02EA65F1545C}" type="datetimeFigureOut">
              <a:rPr lang="pl-PL" smtClean="0"/>
              <a:pPr/>
              <a:t>2020-11-09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5A0C2-2678-42C8-8182-704CD31FA1F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525F9-206A-4D1B-9E0A-02EA65F1545C}" type="datetimeFigureOut">
              <a:rPr lang="pl-PL" smtClean="0"/>
              <a:pPr/>
              <a:t>2020-11-09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5A0C2-2678-42C8-8182-704CD31FA1F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525F9-206A-4D1B-9E0A-02EA65F1545C}" type="datetimeFigureOut">
              <a:rPr lang="pl-PL" smtClean="0"/>
              <a:pPr/>
              <a:t>2020-11-09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5A0C2-2678-42C8-8182-704CD31FA1F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525F9-206A-4D1B-9E0A-02EA65F1545C}" type="datetimeFigureOut">
              <a:rPr lang="pl-PL" smtClean="0"/>
              <a:pPr/>
              <a:t>2020-11-09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5A0C2-2678-42C8-8182-704CD31FA1F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525F9-206A-4D1B-9E0A-02EA65F1545C}" type="datetimeFigureOut">
              <a:rPr lang="pl-PL" smtClean="0"/>
              <a:pPr/>
              <a:t>2020-11-09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5A0C2-2678-42C8-8182-704CD31FA1F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525F9-206A-4D1B-9E0A-02EA65F1545C}" type="datetimeFigureOut">
              <a:rPr lang="pl-PL" smtClean="0"/>
              <a:pPr/>
              <a:t>2020-11-09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5A0C2-2678-42C8-8182-704CD31FA1F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525F9-206A-4D1B-9E0A-02EA65F1545C}" type="datetimeFigureOut">
              <a:rPr lang="pl-PL" smtClean="0"/>
              <a:pPr/>
              <a:t>2020-11-09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5A0C2-2678-42C8-8182-704CD31FA1F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525F9-206A-4D1B-9E0A-02EA65F1545C}" type="datetimeFigureOut">
              <a:rPr lang="pl-PL" smtClean="0"/>
              <a:pPr/>
              <a:t>2020-11-09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5A0C2-2678-42C8-8182-704CD31FA1F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525F9-206A-4D1B-9E0A-02EA65F1545C}" type="datetimeFigureOut">
              <a:rPr lang="pl-PL" smtClean="0"/>
              <a:pPr/>
              <a:t>2020-11-09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5A0C2-2678-42C8-8182-704CD31FA1F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525F9-206A-4D1B-9E0A-02EA65F1545C}" type="datetimeFigureOut">
              <a:rPr lang="pl-PL" smtClean="0"/>
              <a:pPr/>
              <a:t>2020-11-09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5A0C2-2678-42C8-8182-704CD31FA1F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2525F9-206A-4D1B-9E0A-02EA65F1545C}" type="datetimeFigureOut">
              <a:rPr lang="pl-PL" smtClean="0"/>
              <a:pPr/>
              <a:t>2020-11-09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0C2-2678-42C8-8182-704CD31FA1F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5300" b="1" dirty="0" smtClean="0">
                <a:latin typeface="Times New Roman" pitchFamily="18" charset="0"/>
                <a:cs typeface="Times New Roman" pitchFamily="18" charset="0"/>
              </a:rPr>
              <a:t>102</a:t>
            </a:r>
            <a:r>
              <a:rPr lang="pl-PL" sz="5300" b="1" dirty="0" smtClean="0">
                <a:latin typeface="Times New Roman" pitchFamily="18" charset="0"/>
                <a:cs typeface="Times New Roman" pitchFamily="18" charset="0"/>
              </a:rPr>
              <a:t>. ROCZNICA ODZYSKANIA NIEPODLEGŁOŚCI </a:t>
            </a:r>
            <a:r>
              <a:rPr lang="pl-PL" sz="53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53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5300" b="1" dirty="0" smtClean="0">
                <a:latin typeface="Times New Roman" pitchFamily="18" charset="0"/>
                <a:cs typeface="Times New Roman" pitchFamily="18" charset="0"/>
              </a:rPr>
              <a:t>PRZEZ </a:t>
            </a:r>
            <a:r>
              <a:rPr lang="pl-PL" sz="5300" b="1" dirty="0" smtClean="0">
                <a:latin typeface="Times New Roman" pitchFamily="18" charset="0"/>
                <a:cs typeface="Times New Roman" pitchFamily="18" charset="0"/>
              </a:rPr>
              <a:t>POLSKĘ</a:t>
            </a: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b="1" smtClean="0">
                <a:latin typeface="Times New Roman" pitchFamily="18" charset="0"/>
                <a:cs typeface="Times New Roman" pitchFamily="18" charset="0"/>
              </a:rPr>
            </a:br>
            <a:r>
              <a:rPr lang="pl-PL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LISTOPADA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1918/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Orientacja prorosyjska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1800" dirty="0" smtClean="0"/>
              <a:t>- prorosyjska i Ententa (Roman Dmowski „Dżdżownica” i broszura „Rosja i Niemcy a kwestia polska”) – SN-D, NZR, realiści i część inteligencji);</a:t>
            </a:r>
          </a:p>
          <a:p>
            <a:endParaRPr lang="pl-PL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2" name="AutoShape 2" descr="Znalezione obrazy dla zapytania Roman Dmowsk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5604" name="AutoShape 4" descr="Znalezione obrazy dla zapytania Roman Dmowsk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5606" name="AutoShape 6" descr="Znalezione obrazy dla zapytania Roman Dmowsk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5608" name="AutoShape 8" descr="Znalezione obrazy dla zapytania Roman Dmowsk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5610" name="AutoShape 10" descr="Znalezione obrazy dla zapytania Roman Dmowsk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5611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82004" y="2357430"/>
            <a:ext cx="3461995" cy="4500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100" b="1" dirty="0" smtClean="0">
                <a:latin typeface="Times New Roman" pitchFamily="18" charset="0"/>
                <a:cs typeface="Times New Roman" pitchFamily="18" charset="0"/>
              </a:rPr>
              <a:t>Wybuch wojny a sprawa polska – „po cichu zaczyna się mówić o Polsce”: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8" name="Picture 4" descr="Znalezione obrazy dla zapytania i wojna światow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5" y="1785926"/>
            <a:ext cx="7806917" cy="49101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pl-PL" sz="3100" b="1" dirty="0" smtClean="0">
                <a:latin typeface="Times New Roman" pitchFamily="18" charset="0"/>
                <a:cs typeface="Times New Roman" pitchFamily="18" charset="0"/>
              </a:rPr>
              <a:t>Polski czyn zbrojny w czasie I wojny światowej </a:t>
            </a:r>
            <a:br>
              <a:rPr lang="pl-PL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3100" b="1" dirty="0" smtClean="0">
                <a:latin typeface="Times New Roman" pitchFamily="18" charset="0"/>
                <a:cs typeface="Times New Roman" pitchFamily="18" charset="0"/>
              </a:rPr>
              <a:t>(1914 – 1917):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0" y="164305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Państwa Centralne (1914 – 1917) - I Kompania Kadrowa i Legiony Polskie Piłsudskiego (I, II </a:t>
            </a:r>
            <a:b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 III Brygada) oraz „tajna broń” Piłsudskiego – POW</a:t>
            </a: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357430"/>
            <a:ext cx="7246200" cy="4500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pl-PL" sz="2800" b="1" dirty="0" smtClean="0">
                <a:latin typeface="Times New Roman" pitchFamily="18" charset="0"/>
                <a:cs typeface="Times New Roman" pitchFamily="18" charset="0"/>
              </a:rPr>
              <a:t>Polski czyn zbrojny w czasie I wojny światowej </a:t>
            </a:r>
            <a:br>
              <a:rPr lang="pl-PL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800" b="1" dirty="0" smtClean="0">
                <a:latin typeface="Times New Roman" pitchFamily="18" charset="0"/>
                <a:cs typeface="Times New Roman" pitchFamily="18" charset="0"/>
              </a:rPr>
              <a:t>(1914 – 1917):</a:t>
            </a:r>
            <a:endParaRPr lang="pl-PL" sz="2800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1800" dirty="0" smtClean="0">
                <a:latin typeface="Times New Roman" pitchFamily="18" charset="0"/>
                <a:cs typeface="Times New Roman" pitchFamily="18" charset="0"/>
              </a:rPr>
              <a:t>Ententa (1914 – 1917) – Bajończycy i  Legion Puławski</a:t>
            </a:r>
          </a:p>
          <a:p>
            <a:endParaRPr lang="pl-PL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3745" y="2115227"/>
            <a:ext cx="6420089" cy="478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pl-PL" sz="2800" b="1" dirty="0" smtClean="0"/>
              <a:t>Sprawa polska w latach 1916 – 1917</a:t>
            </a:r>
            <a:r>
              <a:rPr lang="pl-PL" sz="2800" dirty="0" smtClean="0"/>
              <a:t/>
            </a:r>
            <a:br>
              <a:rPr lang="pl-PL" sz="2800" dirty="0" smtClean="0"/>
            </a:br>
            <a:endParaRPr lang="pl-PL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4282" y="785794"/>
            <a:ext cx="8229600" cy="857256"/>
          </a:xfrm>
        </p:spPr>
        <p:txBody>
          <a:bodyPr>
            <a:normAutofit lnSpcReduction="10000"/>
          </a:bodyPr>
          <a:lstStyle/>
          <a:p>
            <a:r>
              <a:rPr lang="pl-PL" sz="1800" dirty="0" smtClean="0"/>
              <a:t>Państwa Centralne  - okupacja ziem polskich; AKT 5 LISTOPADA1916 - utworzenie TYMCZASOWEJ RADY STANU I RADY REGENCYJNEJ; kryzys przysięgowy (lipiec 1917) i aresztowanie Józefa Piłsudskiego (uwięzienie  przez Niemców w Magdeburgu)</a:t>
            </a:r>
          </a:p>
          <a:p>
            <a:pPr>
              <a:buNone/>
            </a:pPr>
            <a:endParaRPr lang="pl-PL" sz="1800" dirty="0" smtClean="0"/>
          </a:p>
          <a:p>
            <a:endParaRPr lang="pl-PL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781344"/>
            <a:ext cx="5929354" cy="5076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928710"/>
          </a:xfrm>
        </p:spPr>
        <p:txBody>
          <a:bodyPr>
            <a:normAutofit/>
          </a:bodyPr>
          <a:lstStyle/>
          <a:p>
            <a:r>
              <a:rPr lang="pl-PL" sz="2800" b="1" dirty="0" smtClean="0"/>
              <a:t>Sprawa polska w latach 1916 – 1917</a:t>
            </a:r>
            <a:endParaRPr lang="pl-PL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8596" y="1142984"/>
            <a:ext cx="8229600" cy="900106"/>
          </a:xfrm>
        </p:spPr>
        <p:txBody>
          <a:bodyPr>
            <a:normAutofit lnSpcReduction="10000"/>
          </a:bodyPr>
          <a:lstStyle/>
          <a:p>
            <a:r>
              <a:rPr lang="pl-PL" sz="1800" dirty="0" smtClean="0">
                <a:latin typeface="Times New Roman" pitchFamily="18" charset="0"/>
                <a:cs typeface="Times New Roman" pitchFamily="18" charset="0"/>
              </a:rPr>
              <a:t>Ententa – rewolucja lutowa w Rosji (1917) i utworzenie Korpusów Polskich w Rosji; utworzenie Komitetu Narodowego Polskiego w Lozannie (sierpień 1917 r.) przez R. Dmowskiego </a:t>
            </a:r>
          </a:p>
          <a:p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590800"/>
            <a:ext cx="7142163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488968"/>
          </a:xfrm>
        </p:spPr>
        <p:txBody>
          <a:bodyPr>
            <a:normAutofit fontScale="90000"/>
          </a:bodyPr>
          <a:lstStyle/>
          <a:p>
            <a:r>
              <a:rPr lang="pl-PL" sz="3100" b="1" dirty="0" smtClean="0"/>
              <a:t>Polski czyn zbrojny 1917 – 1918</a:t>
            </a:r>
            <a:r>
              <a:rPr lang="pl-PL" sz="2800" dirty="0" smtClean="0"/>
              <a:t/>
            </a:r>
            <a:br>
              <a:rPr lang="pl-PL" sz="2800" dirty="0" smtClean="0"/>
            </a:br>
            <a:endParaRPr lang="pl-PL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158" y="571480"/>
            <a:ext cx="8229600" cy="1857388"/>
          </a:xfrm>
        </p:spPr>
        <p:txBody>
          <a:bodyPr>
            <a:normAutofit/>
          </a:bodyPr>
          <a:lstStyle/>
          <a:p>
            <a:r>
              <a:rPr lang="pl-PL" sz="1800" dirty="0" smtClean="0"/>
              <a:t>Państwa Centralne – internowanie żołnierzy i oficerów I </a:t>
            </a:r>
            <a:r>
              <a:rPr lang="pl-PL" sz="1800" dirty="0" err="1" smtClean="0"/>
              <a:t>i</a:t>
            </a:r>
            <a:r>
              <a:rPr lang="pl-PL" sz="1800" dirty="0" smtClean="0"/>
              <a:t> częściowo III Brygady LP w Szczypiornie i Beniaminowie przez Niemców; utworzenie Polskiego Korpusu Posiłkowego (</a:t>
            </a:r>
            <a:r>
              <a:rPr lang="pl-PL" sz="1800" dirty="0" err="1" smtClean="0"/>
              <a:t>Austro</a:t>
            </a:r>
            <a:r>
              <a:rPr lang="pl-PL" sz="1800" dirty="0" smtClean="0"/>
              <a:t> – Węgry) i Polskiej Siły Zbrojnej (</a:t>
            </a:r>
            <a:r>
              <a:rPr lang="pl-PL" sz="1800" dirty="0" err="1" smtClean="0"/>
              <a:t>Polnische</a:t>
            </a:r>
            <a:r>
              <a:rPr lang="pl-PL" sz="1800" dirty="0" smtClean="0"/>
              <a:t> Wehrmacht); wypowiedzenie posłuszeństwa Austriakom przez II Brygadę na wieść o postanowieniach traktatu brzeskiego (marzec 1918) i przejście na stronę rosyjską</a:t>
            </a:r>
          </a:p>
          <a:p>
            <a:endParaRPr lang="pl-PL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6" name="AutoShape 2" descr="Znalezione obrazy dla zapytania II brygada legionów-bitwa pod Kaniowe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285992"/>
            <a:ext cx="8217026" cy="4348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>
            <a:normAutofit/>
          </a:bodyPr>
          <a:lstStyle/>
          <a:p>
            <a:r>
              <a:rPr lang="pl-PL" sz="2800" b="1" dirty="0" smtClean="0"/>
              <a:t>Polski czyn zbrojny 1917 – 1918</a:t>
            </a:r>
            <a:endParaRPr lang="pl-PL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8596" y="1071547"/>
            <a:ext cx="8229600" cy="714380"/>
          </a:xfrm>
        </p:spPr>
        <p:txBody>
          <a:bodyPr>
            <a:normAutofit/>
          </a:bodyPr>
          <a:lstStyle/>
          <a:p>
            <a:r>
              <a:rPr lang="pl-PL" sz="1800" dirty="0" smtClean="0"/>
              <a:t>Ententa –  Polskie Korpusy Posiłkowe w Rosji i „Armia Błękitna” we Francji </a:t>
            </a:r>
          </a:p>
          <a:p>
            <a:endParaRPr lang="pl-PL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143116"/>
            <a:ext cx="7142163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b="1" dirty="0" smtClean="0"/>
              <a:t>Sprawa polska pod koniec wojny</a:t>
            </a:r>
            <a:r>
              <a:rPr lang="pl-PL" sz="2800" dirty="0" smtClean="0"/>
              <a:t/>
            </a:r>
            <a:br>
              <a:rPr lang="pl-PL" sz="2800" dirty="0" smtClean="0"/>
            </a:br>
            <a:endParaRPr lang="pl-PL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14354"/>
          </a:xfrm>
        </p:spPr>
        <p:txBody>
          <a:bodyPr>
            <a:normAutofit lnSpcReduction="10000"/>
          </a:bodyPr>
          <a:lstStyle/>
          <a:p>
            <a:r>
              <a:rPr lang="pl-PL" sz="1800" dirty="0" smtClean="0"/>
              <a:t>Państwa Centralne – klęska wojenna; zwalniają na prośbę Rady Regencyjnej Piłsudskiego z więzienia w Magdeburgu; </a:t>
            </a:r>
          </a:p>
          <a:p>
            <a:endParaRPr lang="pl-PL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2415603"/>
            <a:ext cx="5929354" cy="4096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b="1" dirty="0" smtClean="0">
                <a:latin typeface="Times New Roman" pitchFamily="18" charset="0"/>
                <a:cs typeface="Times New Roman" pitchFamily="18" charset="0"/>
              </a:rPr>
              <a:t>Sprawa polska pod koniec wojny</a:t>
            </a:r>
            <a:endParaRPr lang="pl-PL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14420"/>
          </a:xfrm>
        </p:spPr>
        <p:txBody>
          <a:bodyPr>
            <a:normAutofit lnSpcReduction="10000"/>
          </a:bodyPr>
          <a:lstStyle/>
          <a:p>
            <a:r>
              <a:rPr lang="pl-PL" sz="1800" dirty="0" smtClean="0"/>
              <a:t>Ententa – „wygrał Polskę na fortepianie” (Ignacy Paderewski) – punkt 13 orędzia prezydenta USA </a:t>
            </a:r>
            <a:r>
              <a:rPr lang="pl-PL" sz="1800" dirty="0" err="1" smtClean="0"/>
              <a:t>Woodrowa</a:t>
            </a:r>
            <a:r>
              <a:rPr lang="pl-PL" sz="1800" dirty="0" smtClean="0"/>
              <a:t> </a:t>
            </a:r>
            <a:r>
              <a:rPr lang="pl-PL" sz="1800" dirty="0" err="1" smtClean="0"/>
              <a:t>Willsona</a:t>
            </a:r>
            <a:r>
              <a:rPr lang="pl-PL" sz="1800" dirty="0" smtClean="0"/>
              <a:t> do Kongresu (08.01.1918 r.); Anglia i Francja wyrażają zgodę na utworzenie państwa polskiego; Rosja Sowiecka unieważnia rozbiory Polski.</a:t>
            </a:r>
          </a:p>
          <a:p>
            <a:endParaRPr lang="pl-PL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3000372"/>
            <a:ext cx="6610992" cy="3721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91026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b="1" dirty="0" smtClean="0"/>
              <a:t>Polski czyn zbrojny pod koniec wojny</a:t>
            </a:r>
            <a:r>
              <a:rPr lang="pl-PL" sz="2800" dirty="0" smtClean="0"/>
              <a:t/>
            </a:r>
            <a:br>
              <a:rPr lang="pl-PL" sz="2800" dirty="0" smtClean="0"/>
            </a:br>
            <a:endParaRPr lang="pl-PL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8596" y="1500174"/>
            <a:ext cx="8229600" cy="900106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pl-PL" sz="1800" dirty="0" smtClean="0"/>
              <a:t>rozbrajanie zaborców przez POW i innych</a:t>
            </a:r>
          </a:p>
          <a:p>
            <a:pPr>
              <a:buNone/>
            </a:pPr>
            <a:endParaRPr lang="pl-PL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357430"/>
            <a:ext cx="5199448" cy="4371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b="1" dirty="0" smtClean="0"/>
              <a:t>Polski czyn zbrojny pod koniec wojny</a:t>
            </a:r>
            <a:r>
              <a:rPr lang="pl-PL" sz="2800" dirty="0" smtClean="0"/>
              <a:t/>
            </a:r>
            <a:br>
              <a:rPr lang="pl-PL" sz="2800" dirty="0" smtClean="0"/>
            </a:br>
            <a:endParaRPr lang="pl-PL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14354"/>
          </a:xfrm>
        </p:spPr>
        <p:txBody>
          <a:bodyPr>
            <a:normAutofit/>
          </a:bodyPr>
          <a:lstStyle/>
          <a:p>
            <a:r>
              <a:rPr lang="pl-PL" sz="1800" dirty="0" smtClean="0"/>
              <a:t>Hallerczycy we Francji</a:t>
            </a:r>
            <a:endParaRPr lang="pl-PL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357430"/>
            <a:ext cx="7314860" cy="408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b="1" dirty="0" smtClean="0"/>
              <a:t>Tworzenie się polskich władz państwowych:</a:t>
            </a:r>
            <a:r>
              <a:rPr lang="pl-PL" sz="2800" dirty="0" smtClean="0"/>
              <a:t/>
            </a:r>
            <a:br>
              <a:rPr lang="pl-PL" sz="2800" dirty="0" smtClean="0"/>
            </a:br>
            <a:endParaRPr lang="pl-PL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1800" dirty="0" smtClean="0"/>
              <a:t>- Rada Regencyjna</a:t>
            </a:r>
            <a:br>
              <a:rPr lang="pl-PL" sz="1800" dirty="0" smtClean="0"/>
            </a:br>
            <a:r>
              <a:rPr lang="pl-PL" sz="1800" dirty="0" smtClean="0"/>
              <a:t>- Polska komisja Likwidacyjna w Krakowie </a:t>
            </a:r>
            <a:br>
              <a:rPr lang="pl-PL" sz="1800" dirty="0" smtClean="0"/>
            </a:br>
            <a:r>
              <a:rPr lang="pl-PL" sz="1800" dirty="0" smtClean="0"/>
              <a:t>- Rada Narodowa Śląska Cieszyńskiego</a:t>
            </a:r>
            <a:br>
              <a:rPr lang="pl-PL" sz="1800" dirty="0" smtClean="0"/>
            </a:br>
            <a:r>
              <a:rPr lang="pl-PL" sz="1800" dirty="0" smtClean="0"/>
              <a:t>- Polsko-Ukraińska Komisja Rządząca w Przemyślu</a:t>
            </a:r>
            <a:br>
              <a:rPr lang="pl-PL" sz="1800" dirty="0" smtClean="0"/>
            </a:br>
            <a:r>
              <a:rPr lang="pl-PL" sz="1800" dirty="0" smtClean="0"/>
              <a:t>- Tymczasowy Rząd Republiki Polskiej w Lublinie</a:t>
            </a:r>
            <a:br>
              <a:rPr lang="pl-PL" sz="1800" dirty="0" smtClean="0"/>
            </a:br>
            <a:r>
              <a:rPr lang="pl-PL" sz="1800" dirty="0" smtClean="0"/>
              <a:t>- Rada Ludowa w Poznaniu</a:t>
            </a:r>
          </a:p>
          <a:p>
            <a:endParaRPr lang="pl-PL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>
            <a:normAutofit/>
          </a:bodyPr>
          <a:lstStyle/>
          <a:p>
            <a:r>
              <a:rPr lang="pl-PL" sz="2800" b="1" dirty="0" smtClean="0"/>
              <a:t>„MĄŻ OPATRZNOŚCIOWY” </a:t>
            </a:r>
            <a:r>
              <a:rPr lang="pl-PL" sz="2800" dirty="0" smtClean="0"/>
              <a:t/>
            </a:r>
            <a:br>
              <a:rPr lang="pl-PL" sz="2800" dirty="0" smtClean="0"/>
            </a:br>
            <a:endParaRPr lang="pl-PL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1"/>
            <a:ext cx="8401080" cy="40003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1800" dirty="0" smtClean="0">
                <a:latin typeface="Times New Roman" pitchFamily="18" charset="0"/>
                <a:cs typeface="Times New Roman" pitchFamily="18" charset="0"/>
              </a:rPr>
              <a:t>– Józef Piłsudski zostaje Tymczasowym Naczelnikiem Państwa Polskiego (22.11.1918 r.)</a:t>
            </a:r>
            <a:endParaRPr lang="pl-PL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2214554"/>
            <a:ext cx="3324225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b="1" dirty="0" smtClean="0">
                <a:latin typeface="Times New Roman" pitchFamily="18" charset="0"/>
                <a:cs typeface="Times New Roman" pitchFamily="18" charset="0"/>
              </a:rPr>
              <a:t>Kto personalnie przyczynił się do ODZYSKANIA NIEPODLEGŁOŚCI PRZEZ POLSKĘ?</a:t>
            </a:r>
            <a:endParaRPr lang="pl-PL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600200"/>
            <a:ext cx="2357422" cy="4525963"/>
          </a:xfrm>
        </p:spPr>
        <p:txBody>
          <a:bodyPr>
            <a:normAutofit/>
          </a:bodyPr>
          <a:lstStyle/>
          <a:p>
            <a:r>
              <a:rPr lang="pl-PL" sz="1800" dirty="0" smtClean="0">
                <a:latin typeface="Times New Roman" pitchFamily="18" charset="0"/>
                <a:cs typeface="Times New Roman" pitchFamily="18" charset="0"/>
              </a:rPr>
              <a:t>Józef Piłsudski</a:t>
            </a:r>
          </a:p>
          <a:p>
            <a:endParaRPr lang="pl-PL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l-PL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l-PL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l-PL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l-PL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1800" dirty="0" smtClean="0">
                <a:latin typeface="Times New Roman" pitchFamily="18" charset="0"/>
                <a:cs typeface="Times New Roman" pitchFamily="18" charset="0"/>
              </a:rPr>
              <a:t>Roman Dmowski</a:t>
            </a:r>
            <a:endParaRPr lang="pl-PL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000240"/>
            <a:ext cx="1214446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929066"/>
            <a:ext cx="1500166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ole tekstowe 6"/>
          <p:cNvSpPr txBox="1"/>
          <p:nvPr/>
        </p:nvSpPr>
        <p:spPr>
          <a:xfrm>
            <a:off x="3000364" y="1571612"/>
            <a:ext cx="36433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Ignacy Paderewski</a:t>
            </a:r>
          </a:p>
          <a:p>
            <a:pPr>
              <a:buFont typeface="Arial" pitchFamily="34" charset="0"/>
              <a:buChar char="•"/>
            </a:pPr>
            <a:endParaRPr lang="pl-PL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pl-PL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pl-PL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pl-PL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pl-PL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pl-PL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Wincenty Witos</a:t>
            </a:r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1928802"/>
            <a:ext cx="1052087" cy="1322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8992" y="4000504"/>
            <a:ext cx="881061" cy="1168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pole tekstowe 9"/>
          <p:cNvSpPr txBox="1"/>
          <p:nvPr/>
        </p:nvSpPr>
        <p:spPr>
          <a:xfrm>
            <a:off x="6000760" y="1571612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Ignacy Daszyński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72132" y="1928803"/>
            <a:ext cx="1932339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pole tekstowe 12"/>
          <p:cNvSpPr txBox="1"/>
          <p:nvPr/>
        </p:nvSpPr>
        <p:spPr>
          <a:xfrm>
            <a:off x="5786446" y="3429000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Józef Haller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9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5008" y="3857628"/>
            <a:ext cx="1838325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2800" b="1" dirty="0" smtClean="0">
                <a:latin typeface="Times New Roman" pitchFamily="18" charset="0"/>
                <a:cs typeface="Times New Roman" pitchFamily="18" charset="0"/>
              </a:rPr>
              <a:t>Dlaczego Polska odzyskała </a:t>
            </a:r>
            <a:r>
              <a:rPr lang="pl-PL" sz="2800" b="1" dirty="0" err="1" smtClean="0">
                <a:latin typeface="Times New Roman" pitchFamily="18" charset="0"/>
                <a:cs typeface="Times New Roman" pitchFamily="18" charset="0"/>
              </a:rPr>
              <a:t>Niepoodległość</a:t>
            </a:r>
            <a:r>
              <a:rPr lang="pl-PL" sz="2800" b="1" dirty="0" smtClean="0">
                <a:latin typeface="Times New Roman" pitchFamily="18" charset="0"/>
                <a:cs typeface="Times New Roman" pitchFamily="18" charset="0"/>
              </a:rPr>
              <a:t> w 1918 roku?:</a:t>
            </a:r>
            <a:r>
              <a:rPr lang="pl-PL" sz="2800" dirty="0" smtClean="0"/>
              <a:t/>
            </a:r>
            <a:br>
              <a:rPr lang="pl-PL" sz="2800" dirty="0" smtClean="0"/>
            </a:br>
            <a:endParaRPr lang="pl-PL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1800" dirty="0" smtClean="0"/>
              <a:t>- klęska państw zaborczych</a:t>
            </a:r>
            <a:br>
              <a:rPr lang="pl-PL" sz="1800" dirty="0" smtClean="0"/>
            </a:br>
            <a:r>
              <a:rPr lang="pl-PL" sz="1800" dirty="0" smtClean="0"/>
              <a:t>- nie uznawanie Rosji Sowieckiej przez Zachód</a:t>
            </a:r>
            <a:br>
              <a:rPr lang="pl-PL" sz="1800" dirty="0" smtClean="0"/>
            </a:br>
            <a:r>
              <a:rPr lang="pl-PL" sz="1800" dirty="0" smtClean="0"/>
              <a:t>- poparcie państw zachodnich </a:t>
            </a:r>
            <a:br>
              <a:rPr lang="pl-PL" sz="1800" dirty="0" smtClean="0"/>
            </a:br>
            <a:r>
              <a:rPr lang="pl-PL" sz="1800" dirty="0" smtClean="0"/>
              <a:t>- chęć odbudowy państwa polskiego przez wiele pokoleń Polaków i udział w walkach zbrojnych przez 123 lata</a:t>
            </a:r>
            <a:br>
              <a:rPr lang="pl-PL" sz="1800" dirty="0" smtClean="0"/>
            </a:br>
            <a:r>
              <a:rPr lang="pl-PL" sz="1800" dirty="0" smtClean="0"/>
              <a:t>- „Opatrzność”</a:t>
            </a:r>
            <a:br>
              <a:rPr lang="pl-PL" sz="1800" dirty="0" smtClean="0"/>
            </a:br>
            <a:endParaRPr lang="pl-PL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050" name="AutoShape 2" descr="Znalezione obrazy dla zapytania III rozbiór Polski -"/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052" name="AutoShape 4" descr="Znalezione obrazy dla zapytania III rozbiór Polski -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3" y="214290"/>
            <a:ext cx="8643998" cy="6072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ole tekstowe 6"/>
          <p:cNvSpPr txBox="1"/>
          <p:nvPr/>
        </p:nvSpPr>
        <p:spPr>
          <a:xfrm>
            <a:off x="2214546" y="6143644"/>
            <a:ext cx="60722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Obraz alegoryczny przedstawiający III rozbiór Polski </a:t>
            </a:r>
            <a:endParaRPr lang="pl-PL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b="1" dirty="0" smtClean="0">
                <a:latin typeface="Times New Roman" pitchFamily="18" charset="0"/>
                <a:cs typeface="Times New Roman" pitchFamily="18" charset="0"/>
              </a:rPr>
              <a:t>Drogi do odzyskania niepodległości przez Polskę </a:t>
            </a:r>
            <a:br>
              <a:rPr lang="pl-PL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800" b="1" dirty="0" smtClean="0">
                <a:latin typeface="Times New Roman" pitchFamily="18" charset="0"/>
                <a:cs typeface="Times New Roman" pitchFamily="18" charset="0"/>
              </a:rPr>
              <a:t>(po 1795 r.):</a:t>
            </a:r>
            <a:endParaRPr lang="pl-PL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l-PL" sz="2000" i="1" u="sng" dirty="0" smtClean="0">
                <a:latin typeface="Times New Roman" pitchFamily="18" charset="0"/>
                <a:cs typeface="Times New Roman" pitchFamily="18" charset="0"/>
              </a:rPr>
              <a:t>zbrojna</a:t>
            </a:r>
            <a:r>
              <a:rPr lang="pl-PL" sz="2000" i="1" dirty="0" smtClean="0">
                <a:latin typeface="Times New Roman" pitchFamily="18" charset="0"/>
                <a:cs typeface="Times New Roman" pitchFamily="18" charset="0"/>
              </a:rPr>
              <a:t>: walka u boku Napoleona Bonaparte (1807 – 1815); powstanie listopadowe (1830 r.) i wojna polsko – rosyjska 1831; powstanie krakowskie (1846); Wiosna Ludów (1848 – 1849); wojna krymska (1853 – 1856); powstanie styczniowe (1863 – 1865) ; wojna rosyjsko – japońska (1904 – 1905) i rewolucja 1905 – 1907.</a:t>
            </a:r>
          </a:p>
          <a:p>
            <a:pPr algn="just"/>
            <a:r>
              <a:rPr lang="pl-PL" sz="2000" i="1" u="sng" dirty="0" smtClean="0">
                <a:latin typeface="Times New Roman" pitchFamily="18" charset="0"/>
                <a:cs typeface="Times New Roman" pitchFamily="18" charset="0"/>
              </a:rPr>
              <a:t>dyplomatyczna:</a:t>
            </a:r>
            <a:r>
              <a:rPr lang="pl-PL" sz="2000" i="1" dirty="0" smtClean="0">
                <a:latin typeface="Times New Roman" pitchFamily="18" charset="0"/>
                <a:cs typeface="Times New Roman" pitchFamily="18" charset="0"/>
              </a:rPr>
              <a:t> hrabia Antoni Radziwiłł; książę Adam Jerzy Czartoryski, margrabia Aleksander Wielopolski)</a:t>
            </a:r>
          </a:p>
          <a:p>
            <a:r>
              <a:rPr lang="pl-PL" sz="2000" i="1" u="sng" dirty="0" smtClean="0">
                <a:latin typeface="Times New Roman" pitchFamily="18" charset="0"/>
                <a:cs typeface="Times New Roman" pitchFamily="18" charset="0"/>
              </a:rPr>
              <a:t>przetrwania (praca organiczna)</a:t>
            </a:r>
            <a:endParaRPr lang="pl-PL" sz="2000" i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Znalezione obrazy dla zapytania popiersie staszica w Kielcac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1968" y="4147149"/>
            <a:ext cx="4572032" cy="27108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714512"/>
          </a:xfrm>
        </p:spPr>
        <p:txBody>
          <a:bodyPr>
            <a:normAutofit fontScale="90000"/>
          </a:bodyPr>
          <a:lstStyle/>
          <a:p>
            <a:r>
              <a:rPr lang="pl-PL" sz="3100" b="1" dirty="0" smtClean="0">
                <a:latin typeface="Times New Roman"/>
                <a:ea typeface="Calibri"/>
              </a:rPr>
              <a:t>Sytuacja ziem i społeczeństwa oraz powstającego narodu polskiego na przełomie XIX wieku i XX wieku:</a:t>
            </a:r>
            <a:r>
              <a:rPr lang="pl-PL" b="1" dirty="0" smtClean="0">
                <a:latin typeface="Times New Roman"/>
                <a:ea typeface="Calibri"/>
              </a:rPr>
              <a:t/>
            </a:r>
            <a:br>
              <a:rPr lang="pl-PL" b="1" dirty="0" smtClean="0">
                <a:latin typeface="Times New Roman"/>
                <a:ea typeface="Calibri"/>
              </a:rPr>
            </a:br>
            <a:endParaRPr lang="pl-PL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52952" y="3844134"/>
            <a:ext cx="38095" cy="38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2500306"/>
            <a:ext cx="9144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zabór pruski – germanizacja (POLSKA A - największy ucisk narodowy, ale ziemie pod względem rolniczym i przemysłowym oraz oświatowym najlepiej rozwinięte, niski poziom analfabetów wśród dzieci)</a:t>
            </a:r>
            <a:b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zabór rosyjski – rusyfikacja (POLSKA B – duży ucisk narodowy, ale ziemie pod względem gospodarczym słabo rozwinięte)</a:t>
            </a:r>
            <a:b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zabór </a:t>
            </a:r>
            <a:r>
              <a:rPr kumimoji="0" lang="pl-PL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austro-węgierski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polonizacja – autonomia (POLSKA C - duże swobody narodowe, ale ziemie pod względem gospodarczym słabo rozwinięte, dobrze rozwija się polska oświata)</a:t>
            </a: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POLSKI PIEMONT- GALICJA</a:t>
            </a: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2521" y="0"/>
            <a:ext cx="926652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14546" y="214290"/>
            <a:ext cx="6729402" cy="928670"/>
          </a:xfrm>
        </p:spPr>
        <p:txBody>
          <a:bodyPr>
            <a:normAutofit/>
          </a:bodyPr>
          <a:lstStyle/>
          <a:p>
            <a:r>
              <a:rPr lang="pl-PL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Polska pod zaborami (1772 – 1916)</a:t>
            </a:r>
            <a:endParaRPr lang="pl-PL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229600" cy="1357322"/>
          </a:xfrm>
        </p:spPr>
        <p:txBody>
          <a:bodyPr>
            <a:normAutofit fontScale="90000"/>
          </a:bodyPr>
          <a:lstStyle/>
          <a:p>
            <a:r>
              <a:rPr lang="pl-PL" sz="3100" b="1" dirty="0" smtClean="0">
                <a:latin typeface="Times New Roman" pitchFamily="18" charset="0"/>
                <a:cs typeface="Times New Roman" pitchFamily="18" charset="0"/>
              </a:rPr>
              <a:t>Polskie organizacje paramilitarne przed wybuchem I wojny światowej: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92867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dirty="0" smtClean="0"/>
              <a:t>	</a:t>
            </a:r>
            <a:r>
              <a:rPr lang="pl-PL" sz="1800" dirty="0" smtClean="0">
                <a:latin typeface="Times New Roman" pitchFamily="18" charset="0"/>
                <a:cs typeface="Times New Roman" pitchFamily="18" charset="0"/>
              </a:rPr>
              <a:t>- tajny Związek Walki Czynnej (1908 – Kazimierz Sosnkowski);</a:t>
            </a:r>
            <a:br>
              <a:rPr lang="pl-PL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1800" dirty="0" smtClean="0">
                <a:latin typeface="Times New Roman" pitchFamily="18" charset="0"/>
                <a:cs typeface="Times New Roman" pitchFamily="18" charset="0"/>
              </a:rPr>
              <a:t>- Związek Strzelecki we Lwowie i Towarzystwo „Strzelec” w Krakowie (1910)</a:t>
            </a:r>
            <a:br>
              <a:rPr lang="pl-PL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1800" dirty="0" smtClean="0">
                <a:latin typeface="Times New Roman" pitchFamily="18" charset="0"/>
                <a:cs typeface="Times New Roman" pitchFamily="18" charset="0"/>
              </a:rPr>
              <a:t>- Polskie Drużyny Strzeleckie (1911 – Lwów);</a:t>
            </a:r>
            <a:br>
              <a:rPr lang="pl-PL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1800" dirty="0" smtClean="0">
                <a:latin typeface="Times New Roman" pitchFamily="18" charset="0"/>
                <a:cs typeface="Times New Roman" pitchFamily="18" charset="0"/>
              </a:rPr>
              <a:t>- ruch skautowy (polskie harcerstwo – 1910 – Lwów). </a:t>
            </a:r>
            <a:br>
              <a:rPr lang="pl-PL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1800" dirty="0" smtClean="0">
                <a:latin typeface="Times New Roman" pitchFamily="18" charset="0"/>
                <a:cs typeface="Times New Roman" pitchFamily="18" charset="0"/>
              </a:rPr>
              <a:t>-Towarzystwo Gimnastyczne „Sokół”; </a:t>
            </a:r>
            <a:br>
              <a:rPr lang="pl-PL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1800" dirty="0" smtClean="0">
                <a:latin typeface="Times New Roman" pitchFamily="18" charset="0"/>
                <a:cs typeface="Times New Roman" pitchFamily="18" charset="0"/>
              </a:rPr>
              <a:t>- Polowe Drużyny Sokole;</a:t>
            </a:r>
            <a:br>
              <a:rPr lang="pl-PL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1800" dirty="0" smtClean="0">
                <a:latin typeface="Times New Roman" pitchFamily="18" charset="0"/>
                <a:cs typeface="Times New Roman" pitchFamily="18" charset="0"/>
              </a:rPr>
              <a:t>- Drużyny Bartoszowe;</a:t>
            </a:r>
            <a:br>
              <a:rPr lang="pl-PL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1800" dirty="0" smtClean="0">
                <a:latin typeface="Times New Roman" pitchFamily="18" charset="0"/>
                <a:cs typeface="Times New Roman" pitchFamily="18" charset="0"/>
              </a:rPr>
              <a:t>- Drużyny Podhalańskie;</a:t>
            </a:r>
            <a:br>
              <a:rPr lang="pl-PL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1800" dirty="0" smtClean="0">
                <a:latin typeface="Times New Roman" pitchFamily="18" charset="0"/>
                <a:cs typeface="Times New Roman" pitchFamily="18" charset="0"/>
              </a:rPr>
              <a:t>- Bractwa Kurkowe;</a:t>
            </a:r>
            <a:br>
              <a:rPr lang="pl-PL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1800" dirty="0" smtClean="0">
                <a:latin typeface="Times New Roman" pitchFamily="18" charset="0"/>
                <a:cs typeface="Times New Roman" pitchFamily="18" charset="0"/>
              </a:rPr>
            </a:br>
            <a:endParaRPr lang="pl-PL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l-P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2571744"/>
            <a:ext cx="6143636" cy="4286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428736"/>
          </a:xfrm>
        </p:spPr>
        <p:txBody>
          <a:bodyPr>
            <a:normAutofit fontScale="90000"/>
          </a:bodyPr>
          <a:lstStyle/>
          <a:p>
            <a:r>
              <a:rPr lang="pl-PL" sz="3100" b="1" dirty="0" smtClean="0">
                <a:latin typeface="Times New Roman"/>
                <a:ea typeface="Calibri"/>
                <a:cs typeface="Times New Roman"/>
              </a:rPr>
              <a:t>Sprawa polska a państwa europejskie przed wybuchem I wojny światowej </a:t>
            </a:r>
            <a:r>
              <a:rPr lang="pl-PL" sz="4000" dirty="0" smtClean="0">
                <a:ea typeface="Calibri"/>
                <a:cs typeface="Times New Roman"/>
              </a:rPr>
              <a:t/>
            </a:r>
            <a:br>
              <a:rPr lang="pl-PL" sz="4000" dirty="0" smtClean="0">
                <a:ea typeface="Calibri"/>
                <a:cs typeface="Times New Roman"/>
              </a:rPr>
            </a:br>
            <a:r>
              <a:rPr lang="pl-PL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CISZA</a:t>
            </a:r>
            <a:r>
              <a:rPr lang="pl-PL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 !!!!!</a:t>
            </a:r>
            <a:endParaRPr lang="pl-PL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860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sz="28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Polskie orientacje polityczne przed wybuchem </a:t>
            </a:r>
            <a:br>
              <a:rPr lang="pl-PL" sz="2800" b="1" dirty="0" smtClean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pl-PL" sz="28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I wojny </a:t>
            </a:r>
            <a:r>
              <a:rPr lang="pl-PL" sz="2800" b="1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światowej:-orientacja</a:t>
            </a:r>
            <a:r>
              <a:rPr lang="pl-PL" sz="28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 proaustriacka</a:t>
            </a:r>
            <a:br>
              <a:rPr lang="pl-PL" sz="2800" b="1" dirty="0" smtClean="0"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pl-PL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29124" y="1928802"/>
            <a:ext cx="4441452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0" y="1214422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proaustriacka i Państwa Centralne (Józef Piłsudski „Dziadek”) – PPS – FR, ludowcy, konserwatyści galicyjscy, artyści i młodzież;</a:t>
            </a: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611</Words>
  <Application>Microsoft Office PowerPoint</Application>
  <PresentationFormat>Pokaz na ekranie (4:3)</PresentationFormat>
  <Paragraphs>63</Paragraphs>
  <Slides>26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26</vt:i4>
      </vt:variant>
    </vt:vector>
  </HeadingPairs>
  <TitlesOfParts>
    <vt:vector size="27" baseType="lpstr">
      <vt:lpstr>Motyw pakietu Office</vt:lpstr>
      <vt:lpstr>         102. ROCZNICA ODZYSKANIA NIEPODLEGŁOŚCI  PRZEZ POLSKĘ   /11 LISTOPADA 1918/</vt:lpstr>
      <vt:lpstr>Slajd 2</vt:lpstr>
      <vt:lpstr>Slajd 3</vt:lpstr>
      <vt:lpstr>Drogi do odzyskania niepodległości przez Polskę  (po 1795 r.):</vt:lpstr>
      <vt:lpstr>Sytuacja ziem i społeczeństwa oraz powstającego narodu polskiego na przełomie XIX wieku i XX wieku: </vt:lpstr>
      <vt:lpstr>Polska pod zaborami (1772 – 1916)</vt:lpstr>
      <vt:lpstr>Polskie organizacje paramilitarne przed wybuchem I wojny światowej: </vt:lpstr>
      <vt:lpstr>Sprawa polska a państwa europejskie przed wybuchem I wojny światowej  CISZA !!!!!</vt:lpstr>
      <vt:lpstr>Polskie orientacje polityczne przed wybuchem  I wojny światowej:-orientacja proaustriacka </vt:lpstr>
      <vt:lpstr>Orientacja prorosyjska</vt:lpstr>
      <vt:lpstr>Wybuch wojny a sprawa polska – „po cichu zaczyna się mówić o Polsce”: </vt:lpstr>
      <vt:lpstr>Polski czyn zbrojny w czasie I wojny światowej  (1914 – 1917): </vt:lpstr>
      <vt:lpstr>Polski czyn zbrojny w czasie I wojny światowej  (1914 – 1917):</vt:lpstr>
      <vt:lpstr>Sprawa polska w latach 1916 – 1917 </vt:lpstr>
      <vt:lpstr>Sprawa polska w latach 1916 – 1917</vt:lpstr>
      <vt:lpstr>Polski czyn zbrojny 1917 – 1918 </vt:lpstr>
      <vt:lpstr>Polski czyn zbrojny 1917 – 1918</vt:lpstr>
      <vt:lpstr>Sprawa polska pod koniec wojny </vt:lpstr>
      <vt:lpstr>Sprawa polska pod koniec wojny</vt:lpstr>
      <vt:lpstr>Polski czyn zbrojny pod koniec wojny </vt:lpstr>
      <vt:lpstr>Polski czyn zbrojny pod koniec wojny </vt:lpstr>
      <vt:lpstr>Tworzenie się polskich władz państwowych: </vt:lpstr>
      <vt:lpstr>„MĄŻ OPATRZNOŚCIOWY”  </vt:lpstr>
      <vt:lpstr>Kto personalnie przyczynił się do ODZYSKANIA NIEPODLEGŁOŚCI PRZEZ POLSKĘ?</vt:lpstr>
      <vt:lpstr>Dlaczego Polska odzyskała Niepoodległość w 1918 roku?: </vt:lpstr>
      <vt:lpstr>Slajd 26</vt:lpstr>
    </vt:vector>
  </TitlesOfParts>
  <Company>Bliżyn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100. ROCZNICA ODZYSKANIA NIEPODLEGŁOŚCI PRZEZ POLSKĘ</dc:title>
  <dc:creator>Roman Falarowski</dc:creator>
  <cp:lastModifiedBy>Roman Falarowski</cp:lastModifiedBy>
  <cp:revision>31</cp:revision>
  <dcterms:created xsi:type="dcterms:W3CDTF">2018-04-23T08:36:42Z</dcterms:created>
  <dcterms:modified xsi:type="dcterms:W3CDTF">2020-11-09T22:43:48Z</dcterms:modified>
</cp:coreProperties>
</file>