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1DB93"/>
    <a:srgbClr val="BDE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9F89A-34E7-4180-B87B-9704CFA32151}" type="datetimeFigureOut">
              <a:rPr lang="sk-SK" smtClean="0"/>
              <a:pPr/>
              <a:t>7. 3. 2021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BA2A-CF26-440B-926D-194C243B1ED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ravc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3874278"/>
            <a:ext cx="3786215" cy="2562100"/>
          </a:xfrm>
          <a:prstGeom prst="rect">
            <a:avLst/>
          </a:prstGeom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Obrázek 6" descr="vcela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7" y="3905946"/>
            <a:ext cx="3786214" cy="2519554"/>
          </a:xfrm>
          <a:prstGeom prst="rect">
            <a:avLst/>
          </a:prstGeom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Obrázek 7" descr="vcela_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675652">
            <a:off x="1082828" y="624868"/>
            <a:ext cx="3000396" cy="2250297"/>
          </a:xfrm>
          <a:prstGeom prst="rect">
            <a:avLst/>
          </a:prstGeom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254000" dist="1270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k-SK" sz="5400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Karboxylové kyseliny</a:t>
            </a:r>
            <a:endParaRPr lang="sk-SK" sz="5400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Aminokyseliny- zložky bielkovín </a:t>
            </a:r>
            <a:endParaRPr lang="sk-SK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Vo všetkých živých organizmoch sú chemicky viazané karboxylové kyseliny, ktoré obsahujú charakteristickú </a:t>
            </a:r>
            <a:r>
              <a:rPr lang="sk-SK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amino</a:t>
            </a: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- skupinu </a:t>
            </a: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-NH</a:t>
            </a:r>
            <a:r>
              <a:rPr lang="sk-SK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kyselina </a:t>
            </a:r>
            <a:r>
              <a:rPr lang="sk-SK" b="1" i="1" dirty="0" err="1" smtClean="0">
                <a:solidFill>
                  <a:srgbClr val="C00000"/>
                </a:solidFill>
                <a:latin typeface="Comic Sans MS" pitchFamily="66" charset="0"/>
              </a:rPr>
              <a:t>aminooctová</a:t>
            </a: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sk-SK" i="1" dirty="0" smtClean="0">
                <a:solidFill>
                  <a:srgbClr val="C00000"/>
                </a:solidFill>
                <a:latin typeface="Comic Sans MS" pitchFamily="66" charset="0"/>
              </a:rPr>
              <a:t>NH</a:t>
            </a:r>
            <a:r>
              <a:rPr lang="sk-SK" i="1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sk-SK" i="1" dirty="0" smtClean="0">
                <a:solidFill>
                  <a:srgbClr val="C00000"/>
                </a:solidFill>
                <a:latin typeface="Comic Sans MS" pitchFamily="66" charset="0"/>
              </a:rPr>
              <a:t>CH</a:t>
            </a:r>
            <a:r>
              <a:rPr lang="sk-SK" i="1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sk-SK" i="1" dirty="0" smtClean="0">
                <a:solidFill>
                  <a:srgbClr val="C00000"/>
                </a:solidFill>
                <a:latin typeface="Comic Sans MS" pitchFamily="66" charset="0"/>
              </a:rPr>
              <a:t>COOH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je to bezfarebná kryštalická látka, dobre rozpustná vo vode, známa tiež pod názvom </a:t>
            </a:r>
            <a:r>
              <a:rPr lang="sk-SK" b="1" i="1" dirty="0" err="1" smtClean="0">
                <a:solidFill>
                  <a:srgbClr val="C00000"/>
                </a:solidFill>
                <a:latin typeface="Comic Sans MS" pitchFamily="66" charset="0"/>
              </a:rPr>
              <a:t>glycín</a:t>
            </a: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sz="2000" i="1" dirty="0" smtClean="0">
                <a:solidFill>
                  <a:srgbClr val="C00000"/>
                </a:solidFill>
                <a:latin typeface="Comic Sans MS" pitchFamily="66" charset="0"/>
              </a:rPr>
              <a:t>                                </a:t>
            </a:r>
            <a:r>
              <a:rPr lang="sk-SK" sz="2000" i="1" dirty="0" err="1" smtClean="0">
                <a:solidFill>
                  <a:srgbClr val="C00000"/>
                </a:solidFill>
                <a:latin typeface="Comic Sans MS" pitchFamily="66" charset="0"/>
              </a:rPr>
              <a:t>aminoskupina</a:t>
            </a:r>
            <a:endParaRPr lang="sk-SK" sz="20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sk-SK" sz="20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                                                   </a:t>
            </a:r>
            <a:r>
              <a:rPr lang="sk-SK" sz="2000" i="1" dirty="0" smtClean="0">
                <a:solidFill>
                  <a:srgbClr val="C00000"/>
                </a:solidFill>
                <a:latin typeface="Comic Sans MS" pitchFamily="66" charset="0"/>
              </a:rPr>
              <a:t>karboxylová </a:t>
            </a:r>
          </a:p>
          <a:p>
            <a:pPr>
              <a:buNone/>
            </a:pPr>
            <a:r>
              <a:rPr lang="sk-SK" sz="2000" i="1" dirty="0" smtClean="0">
                <a:solidFill>
                  <a:srgbClr val="C00000"/>
                </a:solidFill>
                <a:latin typeface="Comic Sans MS" pitchFamily="66" charset="0"/>
              </a:rPr>
              <a:t>                                                                                             skupina                                             </a:t>
            </a:r>
            <a:endParaRPr lang="sk-SK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Obrázek 3" descr="http://www.srom.hranet.cz/projekty/2004/pjajcim/obrazky/kyselinaaminooctov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929198"/>
            <a:ext cx="2143140" cy="112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>
            <a:off x="5857884" y="5143512"/>
            <a:ext cx="1071570" cy="107157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Elipsa 6"/>
          <p:cNvSpPr/>
          <p:nvPr/>
        </p:nvSpPr>
        <p:spPr>
          <a:xfrm>
            <a:off x="4572000" y="5143512"/>
            <a:ext cx="1071570" cy="107157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ipka doprava 7"/>
          <p:cNvSpPr/>
          <p:nvPr/>
        </p:nvSpPr>
        <p:spPr>
          <a:xfrm rot="8855997">
            <a:off x="6464360" y="5615097"/>
            <a:ext cx="714380" cy="7143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ipka doprava 8"/>
          <p:cNvSpPr/>
          <p:nvPr/>
        </p:nvSpPr>
        <p:spPr>
          <a:xfrm rot="1131588">
            <a:off x="3849990" y="5257057"/>
            <a:ext cx="714380" cy="7143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Nukleové kyseliny</a:t>
            </a:r>
            <a:endParaRPr lang="sk-SK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</a:t>
            </a:r>
            <a:r>
              <a:rPr lang="sk-SK" sz="36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Dlho bolo záhadou, ako si dokážu organizmy pri rozmnožovaní zachovať dedičné vlastnosti. V roku 1944 bolo objavené, že sa              na rozmnožovaní podieľajú </a:t>
            </a:r>
            <a:r>
              <a:rPr lang="sk-SK" sz="3600" b="1" i="1" dirty="0" smtClean="0">
                <a:solidFill>
                  <a:srgbClr val="C00000"/>
                </a:solidFill>
                <a:latin typeface="Comic Sans MS" pitchFamily="66" charset="0"/>
              </a:rPr>
              <a:t>nukleové kyseliny.</a:t>
            </a:r>
            <a:r>
              <a:rPr lang="sk-SK" sz="36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sk-SK" sz="3600" i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sk-SK" b="1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Deoxyribonukleová</a:t>
            </a:r>
            <a: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 kyselina (DNA)</a:t>
            </a:r>
            <a:endParaRPr lang="sk-SK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b="1" i="1" dirty="0" err="1" smtClean="0">
                <a:solidFill>
                  <a:srgbClr val="C00000"/>
                </a:solidFill>
                <a:latin typeface="Comic Sans MS" pitchFamily="66" charset="0"/>
              </a:rPr>
              <a:t>nucleus</a:t>
            </a: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 = jadro</a:t>
            </a:r>
            <a:endParaRPr lang="sk-SK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má zásadný význam 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pre prenos </a:t>
            </a:r>
            <a:b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dedičných informácií 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pri delení buniek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Obrázek 3" descr="d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714488"/>
            <a:ext cx="2143140" cy="4732315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Ribonukleová</a:t>
            </a:r>
            <a: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 kyselina (RNA)</a:t>
            </a:r>
            <a:endParaRPr lang="sk-SK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usmerňuje tvorbu bielkovín</a:t>
            </a: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20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analyzátor nukleových kyselín</a:t>
            </a: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ek 3" descr="automaticky_analyzator_nukleovych_kysel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285992"/>
            <a:ext cx="4511040" cy="3394518"/>
          </a:xfrm>
          <a:prstGeom prst="rect">
            <a:avLst/>
          </a:prstGeom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Obrázek 4" descr="vysk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643314"/>
            <a:ext cx="3810000" cy="2857500"/>
          </a:xfrm>
          <a:prstGeom prst="rect">
            <a:avLst/>
          </a:prstGeom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Ďakujem za pozornosť</a:t>
            </a:r>
            <a:endParaRPr lang="sk-SK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</a:t>
            </a: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Mariana </a:t>
            </a:r>
            <a:r>
              <a:rPr lang="sk-SK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Pavelčáková</a:t>
            </a: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</a:t>
            </a:r>
            <a:r>
              <a:rPr lang="sk-SK" sz="24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zdroj: </a:t>
            </a:r>
            <a:r>
              <a:rPr lang="sk-SK" sz="2400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E.Adamkovič</a:t>
            </a:r>
            <a:r>
              <a:rPr lang="sk-SK" sz="24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sk-SK" sz="2400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J.Šimeková</a:t>
            </a:r>
            <a:r>
              <a:rPr lang="sk-SK" sz="24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Chémia 9</a:t>
            </a:r>
          </a:p>
          <a:p>
            <a:pPr>
              <a:buNone/>
            </a:pPr>
            <a:r>
              <a:rPr lang="sk-SK" sz="24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obrázky: </a:t>
            </a:r>
            <a:r>
              <a:rPr lang="sk-SK" sz="2400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www.google.sk</a:t>
            </a:r>
            <a:r>
              <a:rPr lang="sk-SK" sz="24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sk-SK" sz="2400" dirty="0"/>
          </a:p>
        </p:txBody>
      </p:sp>
      <p:pic>
        <p:nvPicPr>
          <p:cNvPr id="6" name="Obrázek 5" descr="lienk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214818"/>
            <a:ext cx="2371725" cy="2381250"/>
          </a:xfrm>
          <a:prstGeom prst="rect">
            <a:avLst/>
          </a:prstGeom>
        </p:spPr>
      </p:pic>
      <p:pic>
        <p:nvPicPr>
          <p:cNvPr id="11" name="Obrázek 10" descr="mravec_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3500438"/>
            <a:ext cx="1343025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Karboxylové kyseliny</a:t>
            </a:r>
            <a:endParaRPr lang="sk-SK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k-SK" i="1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sk-SK" sz="35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Od najstarších dôb až dodnes používali ľudia na úpravu pokrmov </a:t>
            </a:r>
            <a:r>
              <a:rPr lang="sk-SK" sz="3500" b="1" i="1" dirty="0" smtClean="0">
                <a:solidFill>
                  <a:srgbClr val="C00000"/>
                </a:solidFill>
                <a:latin typeface="Comic Sans MS" pitchFamily="66" charset="0"/>
              </a:rPr>
              <a:t>ocot</a:t>
            </a:r>
            <a:r>
              <a:rPr lang="sk-SK" sz="35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ktorý vzniká pôsobením mikroorganizmov na zriedený vodný roztok etanolu.</a:t>
            </a:r>
          </a:p>
          <a:p>
            <a:pPr>
              <a:buNone/>
            </a:pPr>
            <a:r>
              <a:rPr lang="sk-SK" sz="35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Ocot je asi 4% až 8% vodný roztok organickej látky - </a:t>
            </a:r>
            <a:r>
              <a:rPr lang="sk-SK" sz="3500" b="1" i="1" dirty="0" smtClean="0">
                <a:solidFill>
                  <a:srgbClr val="C00000"/>
                </a:solidFill>
                <a:latin typeface="Comic Sans MS" pitchFamily="66" charset="0"/>
              </a:rPr>
              <a:t>kyseliny octovej.</a:t>
            </a:r>
          </a:p>
          <a:p>
            <a:pPr>
              <a:buNone/>
            </a:pPr>
            <a:r>
              <a:rPr lang="sk-SK" sz="35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Kyselina octová patrí medzi organické zlúčeniny, ktoré nazývame </a:t>
            </a:r>
            <a:r>
              <a:rPr lang="sk-SK" sz="3500" b="1" i="1" dirty="0" smtClean="0">
                <a:solidFill>
                  <a:srgbClr val="C00000"/>
                </a:solidFill>
                <a:latin typeface="Comic Sans MS" pitchFamily="66" charset="0"/>
              </a:rPr>
              <a:t>karboxylové kyseliny. </a:t>
            </a:r>
            <a:r>
              <a:rPr lang="sk-SK" b="1" i="1" dirty="0" smtClean="0"/>
              <a:t/>
            </a:r>
            <a:br>
              <a:rPr lang="sk-SK" b="1" i="1" dirty="0" smtClean="0"/>
            </a:b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sk-SK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Karboxylová </a:t>
            </a:r>
            <a:r>
              <a:rPr lang="sk-SK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skupina-COOH</a:t>
            </a:r>
            <a:endParaRPr lang="sk-SK" b="1" i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k-SK" sz="112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charakteristická skupina je </a:t>
            </a:r>
            <a:r>
              <a:rPr lang="sk-SK" sz="11200" b="1" i="1" dirty="0" smtClean="0">
                <a:solidFill>
                  <a:srgbClr val="FFFF00"/>
                </a:solidFill>
                <a:latin typeface="Comic Sans MS" pitchFamily="66" charset="0"/>
              </a:rPr>
              <a:t>karboxylová</a:t>
            </a:r>
          </a:p>
          <a:p>
            <a:pPr>
              <a:buFont typeface="Wingdings" pitchFamily="2" charset="2"/>
              <a:buChar char="Ø"/>
            </a:pPr>
            <a:r>
              <a:rPr lang="sk-SK" sz="112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vznikla spojením </a:t>
            </a:r>
            <a:r>
              <a:rPr lang="sk-SK" sz="11200" b="1" i="1" dirty="0" err="1" smtClean="0">
                <a:solidFill>
                  <a:srgbClr val="C00000"/>
                </a:solidFill>
                <a:latin typeface="Comic Sans MS" pitchFamily="66" charset="0"/>
              </a:rPr>
              <a:t>karb</a:t>
            </a:r>
            <a:r>
              <a:rPr lang="sk-SK" sz="11200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onylovej</a:t>
            </a:r>
            <a:endParaRPr lang="sk-SK" sz="112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112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a </a:t>
            </a:r>
            <a:r>
              <a:rPr lang="sk-SK" sz="11200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hydr</a:t>
            </a:r>
            <a:r>
              <a:rPr lang="sk-SK" sz="11200" b="1" i="1" dirty="0" err="1" smtClean="0">
                <a:solidFill>
                  <a:srgbClr val="C00000"/>
                </a:solidFill>
                <a:latin typeface="Comic Sans MS" pitchFamily="66" charset="0"/>
              </a:rPr>
              <a:t>oxylovej</a:t>
            </a:r>
            <a:r>
              <a:rPr lang="sk-SK" sz="112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skupiny</a:t>
            </a:r>
          </a:p>
          <a:p>
            <a:pPr>
              <a:buFont typeface="Wingdings" pitchFamily="2" charset="2"/>
              <a:buChar char="Ø"/>
            </a:pPr>
            <a:endParaRPr lang="sk-SK" sz="112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112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sz="112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112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</a:t>
            </a:r>
            <a:r>
              <a:rPr lang="sk-SK" sz="11200" b="1" i="1" dirty="0" err="1" smtClean="0">
                <a:solidFill>
                  <a:srgbClr val="FFFF00"/>
                </a:solidFill>
                <a:latin typeface="Comic Sans MS" pitchFamily="66" charset="0"/>
              </a:rPr>
              <a:t>karb</a:t>
            </a:r>
            <a:r>
              <a:rPr lang="sk-SK" sz="11200" b="1" i="1" dirty="0" err="1" smtClean="0">
                <a:solidFill>
                  <a:srgbClr val="C00000"/>
                </a:solidFill>
                <a:latin typeface="Comic Sans MS" pitchFamily="66" charset="0"/>
              </a:rPr>
              <a:t>onylová</a:t>
            </a:r>
            <a:r>
              <a:rPr lang="sk-SK" sz="11200" b="1" i="1" dirty="0" smtClean="0">
                <a:solidFill>
                  <a:srgbClr val="C00000"/>
                </a:solidFill>
                <a:latin typeface="Comic Sans MS" pitchFamily="66" charset="0"/>
              </a:rPr>
              <a:t> skupina</a:t>
            </a:r>
          </a:p>
          <a:p>
            <a:pPr>
              <a:buFont typeface="Wingdings" pitchFamily="2" charset="2"/>
              <a:buChar char="Ø"/>
            </a:pPr>
            <a:endParaRPr lang="sk-SK" sz="112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sz="112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sk-SK" sz="112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112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     </a:t>
            </a:r>
            <a:r>
              <a:rPr lang="sk-SK" sz="11200" b="1" i="1" dirty="0" err="1" smtClean="0">
                <a:solidFill>
                  <a:srgbClr val="C00000"/>
                </a:solidFill>
                <a:latin typeface="Comic Sans MS" pitchFamily="66" charset="0"/>
              </a:rPr>
              <a:t>hydr</a:t>
            </a:r>
            <a:r>
              <a:rPr lang="sk-SK" sz="11200" b="1" i="1" dirty="0" err="1" smtClean="0">
                <a:solidFill>
                  <a:srgbClr val="FFFF00"/>
                </a:solidFill>
                <a:latin typeface="Comic Sans MS" pitchFamily="66" charset="0"/>
              </a:rPr>
              <a:t>oxylová</a:t>
            </a:r>
            <a:r>
              <a:rPr lang="sk-SK" sz="11200" b="1" i="1" dirty="0" smtClean="0">
                <a:solidFill>
                  <a:srgbClr val="C00000"/>
                </a:solidFill>
                <a:latin typeface="Comic Sans MS" pitchFamily="66" charset="0"/>
              </a:rPr>
              <a:t> skupina</a:t>
            </a:r>
          </a:p>
          <a:p>
            <a:pPr>
              <a:buNone/>
            </a:pPr>
            <a:endParaRPr lang="sk-SK" sz="67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67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67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67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67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67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67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51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sz="51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</a:t>
            </a:r>
          </a:p>
          <a:p>
            <a:pPr>
              <a:buNone/>
            </a:pPr>
            <a:r>
              <a:rPr lang="sk-SK" sz="51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                   </a:t>
            </a:r>
          </a:p>
          <a:p>
            <a:pPr>
              <a:buNone/>
            </a:pPr>
            <a:r>
              <a:rPr lang="sk-SK" sz="51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  </a:t>
            </a:r>
          </a:p>
          <a:p>
            <a:pPr>
              <a:buNone/>
            </a:pPr>
            <a:r>
              <a:rPr lang="sk-SK" sz="51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                        </a:t>
            </a:r>
            <a:endParaRPr lang="sk-SK" sz="34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24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24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sz="2400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sk-SK" i="1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</a:t>
            </a:r>
            <a:endParaRPr lang="sk-SK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Elipsa 15"/>
          <p:cNvSpPr/>
          <p:nvPr/>
        </p:nvSpPr>
        <p:spPr>
          <a:xfrm rot="18380184">
            <a:off x="2039197" y="4158888"/>
            <a:ext cx="1785950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Elipsa 16"/>
          <p:cNvSpPr/>
          <p:nvPr/>
        </p:nvSpPr>
        <p:spPr>
          <a:xfrm>
            <a:off x="2714612" y="5500702"/>
            <a:ext cx="1785950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5" name="Obrázek 14" descr="kyselina_octova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643314"/>
            <a:ext cx="4286280" cy="286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53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Kyselina mravčia         </a:t>
            </a:r>
            <a:r>
              <a:rPr lang="sk-SK" sz="40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(kyselina </a:t>
            </a:r>
            <a:r>
              <a:rPr lang="sk-SK" sz="4000" b="1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metánová</a:t>
            </a:r>
            <a:r>
              <a:rPr lang="sk-SK" sz="40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)   HCOOH</a:t>
            </a:r>
            <a:endParaRPr lang="sk-SK" b="1" i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bezfarebná kvapalina                                      s charakteristickým ostrým zápachom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leptá pokožku 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voľná sa vyskytuje v telách mravcov, včiel, ôs, pŕhľave ale aj v pote, svaloch  a moči</a:t>
            </a:r>
            <a:endParaRPr lang="sk-SK" sz="2800" i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Obrázek 3" descr="kyselina_mravcia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027646"/>
            <a:ext cx="3214710" cy="2544625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5" name="Obrázek 4" descr="kyselina_mravcia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995827"/>
            <a:ext cx="3286148" cy="2576444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7" name="Obrázek 6" descr="mrave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7438" y="1219278"/>
            <a:ext cx="1358909" cy="178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Použitie </a:t>
            </a:r>
            <a:endParaRPr lang="sk-SK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dezinfekcia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odstraňovanie vodného kameňa z hrncov a ohrievačov vody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konzervovanie ovocných štiav (E 236)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vyleptávanie vzoriek na plátno</a:t>
            </a:r>
            <a:endParaRPr lang="sk-SK" i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Obrázek 3" descr="textil_pe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429132"/>
            <a:ext cx="2986091" cy="2181222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5" name="Obrázek 4" descr="os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964449"/>
            <a:ext cx="2071702" cy="1236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53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Kyselina octová</a:t>
            </a:r>
            <a: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sk-SK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</a:br>
            <a:r>
              <a:rPr lang="sk-SK" sz="36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sk-SK" sz="36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kyselina etánová</a:t>
            </a:r>
            <a:r>
              <a:rPr lang="sk-SK" sz="3600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)  </a:t>
            </a:r>
            <a:r>
              <a:rPr lang="sk-SK" sz="36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CH</a:t>
            </a:r>
            <a:r>
              <a:rPr lang="sk-SK" sz="3600" b="1" i="1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sk-SK" sz="36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COOH</a:t>
            </a:r>
            <a:endParaRPr lang="sk-SK" dirty="0"/>
          </a:p>
        </p:txBody>
      </p:sp>
      <p:pic>
        <p:nvPicPr>
          <p:cNvPr id="4" name="Zástupný symbol pro obsah 3" descr="kyselina_octova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143116"/>
            <a:ext cx="3883964" cy="2597401"/>
          </a:xfrm>
        </p:spPr>
      </p:pic>
      <p:pic>
        <p:nvPicPr>
          <p:cNvPr id="5" name="Obrázek 4" descr="kyselina_octova_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153088"/>
            <a:ext cx="4348169" cy="3704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Vlastnosti </a:t>
            </a:r>
            <a:endParaRPr lang="sk-SK" sz="5400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čistá kyselina octová </a:t>
            </a:r>
            <a:r>
              <a:rPr lang="sk-SK" i="1" dirty="0" smtClean="0">
                <a:solidFill>
                  <a:srgbClr val="C00000"/>
                </a:solidFill>
                <a:latin typeface="Comic Sans MS" pitchFamily="66" charset="0"/>
              </a:rPr>
              <a:t>(ľadová kyselina octová)</a:t>
            </a: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je bezfarebná hygroskopická kvapalina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zamŕza pri teplote pod 16,7°C              na bezfarebnú kryštalickú tuhú látku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kyselina octová je </a:t>
            </a:r>
            <a:r>
              <a:rPr lang="sk-SK" i="1" dirty="0" smtClean="0">
                <a:solidFill>
                  <a:srgbClr val="C00000"/>
                </a:solidFill>
                <a:latin typeface="Comic Sans MS" pitchFamily="66" charset="0"/>
              </a:rPr>
              <a:t>leptavá                       </a:t>
            </a: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 jej pary spôsobujú podráždenie očí, poleptanie sliznice, bolesť v krku            a upchanie pľúc</a:t>
            </a:r>
          </a:p>
          <a:p>
            <a:endParaRPr lang="sk-SK" dirty="0"/>
          </a:p>
        </p:txBody>
      </p:sp>
      <p:pic>
        <p:nvPicPr>
          <p:cNvPr id="4" name="Obrázek 3" descr="kyselina_octova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302" y="4941168"/>
            <a:ext cx="1383498" cy="1766167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Použitie </a:t>
            </a:r>
            <a:endParaRPr lang="sk-SK" sz="5400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odstraňovanie vodného kameňa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pochutina do jedál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konzervovanie potravín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výroba acetónu,                          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umelého hodvábu,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plastov, liekov</a:t>
            </a:r>
          </a:p>
          <a:p>
            <a:pPr>
              <a:buNone/>
            </a:pPr>
            <a:r>
              <a:rPr lang="sk-SK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(acylpyrín)</a:t>
            </a:r>
            <a:endParaRPr lang="sk-SK" i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Obrázek 3" descr="uhor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429000"/>
            <a:ext cx="2286001" cy="3048001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5" name="Obrázek 4" descr="oc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2357430"/>
            <a:ext cx="1847851" cy="2580797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04664"/>
            <a:ext cx="8790222" cy="595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348</Words>
  <Application>Microsoft Office PowerPoint</Application>
  <PresentationFormat>Prezentácia na obrazovke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Wingdings</vt:lpstr>
      <vt:lpstr>Motiv sady Office</vt:lpstr>
      <vt:lpstr>Karboxylové kyseliny</vt:lpstr>
      <vt:lpstr>Karboxylové kyseliny</vt:lpstr>
      <vt:lpstr>Karboxylová skupina-COOH</vt:lpstr>
      <vt:lpstr>Kyselina mravčia         (kyselina metánová)   HCOOH</vt:lpstr>
      <vt:lpstr>Použitie </vt:lpstr>
      <vt:lpstr>Kyselina octová (kyselina etánová)  CH3COOH</vt:lpstr>
      <vt:lpstr>Vlastnosti </vt:lpstr>
      <vt:lpstr>Použitie </vt:lpstr>
      <vt:lpstr>Prezentácia programu PowerPoint</vt:lpstr>
      <vt:lpstr>Aminokyseliny- zložky bielkovín </vt:lpstr>
      <vt:lpstr>Nukleové kyseliny</vt:lpstr>
      <vt:lpstr>Deoxyribonukleová kyselina (DNA)</vt:lpstr>
      <vt:lpstr>Ribonukleová kyselina (RNA)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Kayzer</dc:creator>
  <cp:lastModifiedBy>Uzivatel</cp:lastModifiedBy>
  <cp:revision>49</cp:revision>
  <dcterms:created xsi:type="dcterms:W3CDTF">2009-01-25T06:10:33Z</dcterms:created>
  <dcterms:modified xsi:type="dcterms:W3CDTF">2021-03-07T18:41:15Z</dcterms:modified>
</cp:coreProperties>
</file>