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120D94-F06E-4A9B-86B7-48D04CE728DB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69E134-338F-46DF-BBBB-264B0ACB03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Uczeń, a młodociany pracownik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Kodeks pracy – szczególna ochrona zdrowia: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203 §1</a:t>
            </a:r>
          </a:p>
          <a:p>
            <a:pPr>
              <a:buNone/>
            </a:pPr>
            <a:r>
              <a:rPr lang="pl-PL" dirty="0" smtClean="0"/>
              <a:t>  Młodocianego nie wolno zatrudniać w godzinach nadliczbowych ani w porze nocnej.</a:t>
            </a:r>
          </a:p>
          <a:p>
            <a:pPr>
              <a:buNone/>
            </a:pPr>
            <a:r>
              <a:rPr lang="pl-PL" b="1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§11. </a:t>
            </a:r>
            <a:r>
              <a:rPr lang="pl-PL" dirty="0" smtClean="0"/>
              <a:t>Pora nocna … W przypadku określonym w art. 191 §21-23i §26… pomiędzy godzinami 20.00 a 6.00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§2. </a:t>
            </a:r>
            <a:r>
              <a:rPr lang="pl-PL" dirty="0" smtClean="0"/>
              <a:t>Przerwa w pracy młodocianego obejmująca porę nocną powinna trwać nieprzerwanie nie mniej niż 14 godzin</a:t>
            </a:r>
            <a:r>
              <a:rPr lang="pl-PL" b="1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Kodeks pracy – urlopy wypoczynkowe: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205 §1</a:t>
            </a:r>
          </a:p>
          <a:p>
            <a:pPr>
              <a:buNone/>
            </a:pPr>
            <a:r>
              <a:rPr lang="pl-PL" dirty="0" smtClean="0"/>
              <a:t>  Młodociany uzyskuje z upływem 6 miesięcy od rozpoczęcia pierwszej pracy prawo do urlopu w wymiarze 12 dni roboczych.</a:t>
            </a:r>
          </a:p>
          <a:p>
            <a:pPr>
              <a:buNone/>
            </a:pPr>
            <a:r>
              <a:rPr lang="pl-PL" b="1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§2 </a:t>
            </a:r>
            <a:r>
              <a:rPr lang="pl-PL" dirty="0" smtClean="0"/>
              <a:t>Z upływem roku … uzyskuje prawo do urlopu … 26 dni..</a:t>
            </a:r>
          </a:p>
          <a:p>
            <a:pPr>
              <a:buNone/>
            </a:pPr>
            <a:r>
              <a:rPr lang="pl-PL" b="1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§3 </a:t>
            </a:r>
            <a:r>
              <a:rPr lang="pl-PL" dirty="0" smtClean="0"/>
              <a:t>Młodocianemu uczęszczającemu do szkoły należy udzielić urlopu w okresie ferii szkolnych.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smtClean="0"/>
              <a:t>Kodeks pracy – urlopy wypoczynkowe: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FF0000"/>
                </a:solidFill>
              </a:rPr>
              <a:t>Art. 205 §4</a:t>
            </a:r>
          </a:p>
          <a:p>
            <a:pPr>
              <a:buNone/>
            </a:pPr>
            <a:r>
              <a:rPr lang="pl-PL" dirty="0" smtClean="0"/>
              <a:t>   Pracodawca jest obowiązany na wniosek młodocianego, ucznia szkoły dla pracujących, udzielić mu w okresie ferii szkolnych urlopu bezpłatnego w wymiarze nieprzekraczającym łącznie z urlopem wypoczynkowym 2 miesięcy.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dirty="0" smtClean="0"/>
          </a:p>
          <a:p>
            <a:r>
              <a:rPr lang="pl-PL" dirty="0" smtClean="0"/>
              <a:t>Ustawa –Prawo Oświatowe </a:t>
            </a:r>
            <a:r>
              <a:rPr lang="pl-PL" i="1" dirty="0" err="1" smtClean="0"/>
              <a:t>Dz.U</a:t>
            </a:r>
            <a:r>
              <a:rPr lang="pl-PL" i="1" dirty="0" smtClean="0"/>
              <a:t>. 2019 poz. 1148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4 </a:t>
            </a:r>
            <a:r>
              <a:rPr lang="pl-PL" b="1" dirty="0" err="1" smtClean="0">
                <a:solidFill>
                  <a:srgbClr val="FF0000"/>
                </a:solidFill>
              </a:rPr>
              <a:t>pkt</a:t>
            </a:r>
            <a:r>
              <a:rPr lang="pl-PL" b="1" dirty="0" smtClean="0">
                <a:solidFill>
                  <a:srgbClr val="FF0000"/>
                </a:solidFill>
              </a:rPr>
              <a:t> 35c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/>
              <a:t>Turnus dokształcania teoretycznego młodocianych pracowników – </a:t>
            </a:r>
            <a:r>
              <a:rPr lang="pl-PL" dirty="0" smtClean="0"/>
              <a:t>należy przez to rozumieć formę kształcenia zawodowego teoretycznego młodocianych pracowników w zakresie zawodu nauczanego w branżowej szkole I stopnia, którego program nauczania uwzględnia podstawę programową kształcenia w tym zawodzie.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Ustawa –Prawo Oświatowe </a:t>
            </a:r>
            <a:r>
              <a:rPr lang="pl-PL" i="1" dirty="0" err="1" smtClean="0"/>
              <a:t>Dz.U</a:t>
            </a:r>
            <a:r>
              <a:rPr lang="pl-PL" i="1" dirty="0" smtClean="0"/>
              <a:t>. 2019 poz. 1148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35 pkt. 1</a:t>
            </a:r>
          </a:p>
          <a:p>
            <a:pPr>
              <a:buNone/>
            </a:pPr>
            <a:r>
              <a:rPr lang="pl-PL" dirty="0" smtClean="0"/>
              <a:t>  Nauka jest obowiązkowa do ukończenia 18 roku życia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FF0000"/>
                </a:solidFill>
              </a:rPr>
              <a:t>pkt. 12.                                                                  </a:t>
            </a:r>
            <a:r>
              <a:rPr lang="pl-PL" dirty="0" smtClean="0"/>
              <a:t>Uczeń, który ukończył szkołę ponadpodstawową przed ukończeniem 18 roku życia, może również spełniać obowiązek nauki przez uczęszczanie do szkoły wyższej lub na kwalifikacyjne kursy zawodowe.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Rozporządzenie Rady Ministrów z dnia 28.05.1996 r. w sprawie przygotowania zawodowego młodocianych i ich wynagradzania </a:t>
            </a:r>
            <a:r>
              <a:rPr lang="pl-PL" i="1" dirty="0" smtClean="0"/>
              <a:t>Dz. U. z 1996 r. nr 60, poz. 278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dirty="0" err="1" smtClean="0"/>
              <a:t>now</a:t>
            </a:r>
            <a:r>
              <a:rPr lang="pl-PL" dirty="0" smtClean="0"/>
              <a:t>. </a:t>
            </a:r>
            <a:r>
              <a:rPr lang="pl-PL" b="1" dirty="0" err="1" smtClean="0"/>
              <a:t>zdnia</a:t>
            </a:r>
            <a:r>
              <a:rPr lang="pl-PL" b="1" dirty="0" smtClean="0"/>
              <a:t> 13.08.2019r. </a:t>
            </a:r>
            <a:r>
              <a:rPr lang="pl-PL" b="1" i="1" dirty="0" smtClean="0"/>
              <a:t>Dz. U. z 2019 r. poz. 1636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Rozdział I §1 </a:t>
            </a:r>
            <a:r>
              <a:rPr lang="pl-PL" b="1" dirty="0" err="1" smtClean="0">
                <a:solidFill>
                  <a:srgbClr val="FF0000"/>
                </a:solidFill>
              </a:rPr>
              <a:t>pkt</a:t>
            </a:r>
            <a:r>
              <a:rPr lang="pl-PL" b="1" dirty="0" smtClean="0">
                <a:solidFill>
                  <a:srgbClr val="FF0000"/>
                </a:solidFill>
              </a:rPr>
              <a:t> 2</a:t>
            </a:r>
          </a:p>
          <a:p>
            <a:pPr>
              <a:buNone/>
            </a:pPr>
            <a:r>
              <a:rPr lang="pl-PL" dirty="0" smtClean="0"/>
              <a:t>   Nauka zawodu ma na celu przygotowanie młodocianego do pracy w charakterze wykwalifikowanego robotnika lub czeladnika                        i obejmuje praktyczną naukę zawodu organizowaną                u pracodawcy … oraz dokształcanie teoretyczne.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ROZPORZĄDZENIE MINISTRA EDUKACJI NARODOWEJ1) z dnia 19 marca 2019 r. w sprawie kształcenia ustawicznego w formach pozaszkolnych </a:t>
            </a:r>
            <a:r>
              <a:rPr lang="pl-PL" i="1" dirty="0" err="1" smtClean="0"/>
              <a:t>Dz.U</a:t>
            </a:r>
            <a:r>
              <a:rPr lang="pl-PL" i="1" dirty="0" smtClean="0"/>
              <a:t>. 2019 poz. 652</a:t>
            </a:r>
          </a:p>
          <a:p>
            <a:pPr>
              <a:buNone/>
            </a:pPr>
            <a:endParaRPr lang="pl-PL" i="1" dirty="0" smtClean="0"/>
          </a:p>
          <a:p>
            <a:r>
              <a:rPr lang="pl-PL" dirty="0" smtClean="0"/>
              <a:t>ROZPORZĄDZENIE MINISTRA EDUKACJI NARODOWEJ1) z dnia 22 lutego 2019 r. w sprawie praktycznej nauki zawodu </a:t>
            </a:r>
            <a:r>
              <a:rPr lang="pl-PL" i="1" dirty="0" err="1" smtClean="0"/>
              <a:t>Dz.U</a:t>
            </a:r>
            <a:r>
              <a:rPr lang="pl-PL" i="1" dirty="0" smtClean="0"/>
              <a:t>. 2019 poz. 391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Nabywanie kwalifikacji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W Polsce wyróżniono kwalifikacje pełne i kwalifikacji cząstkowe.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Na poziomie III Polskiej Ramy Kwalifikacji potwierdzeniem jest </a:t>
            </a:r>
            <a:r>
              <a:rPr lang="pl-PL" dirty="0" smtClean="0"/>
              <a:t>dyplom potwierdzający kwalifikacje zawodowe: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dirty="0" smtClean="0">
                <a:solidFill>
                  <a:srgbClr val="FF0000"/>
                </a:solidFill>
              </a:rPr>
              <a:t>po ukończeniu branżowej szkoły I stopnia </a:t>
            </a:r>
            <a:r>
              <a:rPr lang="pl-PL" dirty="0" smtClean="0"/>
              <a:t>albo po spełnieniu warunków, o których mowa w art. 10 ust. 3 </a:t>
            </a:r>
            <a:r>
              <a:rPr lang="pl-PL" dirty="0" err="1" smtClean="0"/>
              <a:t>pkt</a:t>
            </a:r>
            <a:r>
              <a:rPr lang="pl-PL" dirty="0" smtClean="0"/>
              <a:t> 2 lit. b ustawy z dnia 7 września 1991 r. o systemie oświaty – </a:t>
            </a:r>
            <a:r>
              <a:rPr lang="pl-PL" dirty="0" smtClean="0">
                <a:solidFill>
                  <a:srgbClr val="FF0000"/>
                </a:solidFill>
              </a:rPr>
              <a:t>oraz po zdaniu egzaminów potwierdzających kwalifikacje w danym zawodzie.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Nabywanie kwalifikacji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Aby zdać egzamin potwierdzający kwalifikację w danym zawodzie, należy uzyskać:</a:t>
            </a:r>
          </a:p>
          <a:p>
            <a:r>
              <a:rPr lang="pl-PL" dirty="0" smtClean="0"/>
              <a:t>z części pisemnej –co najmniej 50% punktów możliwych do uzyskania (czyli minimum 20 punktów), oraz</a:t>
            </a:r>
          </a:p>
          <a:p>
            <a:r>
              <a:rPr lang="pl-PL" dirty="0" smtClean="0"/>
              <a:t>z części praktycznej –co najmniej 75% punktów możliwych do uzyskania. </a:t>
            </a:r>
          </a:p>
          <a:p>
            <a:r>
              <a:rPr lang="pl-PL" dirty="0" smtClean="0"/>
              <a:t>Wynik egzaminu zawodowego ustala i przekazuje komisja okręgowa.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Egzamin zawodowy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i="1" dirty="0" smtClean="0"/>
              <a:t>Ustawa prawo oświatowe: </a:t>
            </a:r>
            <a:r>
              <a:rPr lang="pl-PL" dirty="0" smtClean="0"/>
              <a:t>do klasy I branżowej szkoły I stopnia, młodocianych pracowników przyjmuje się na podstawie świadectwa ukończenia szkoły podstawowej               i umowy o pracę w celu przygotowania zawodowego odbywanego w formie nauki zawodu.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Uczeń ≠ młodociany pracownik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762000"/>
          </a:xfrm>
        </p:spPr>
        <p:txBody>
          <a:bodyPr/>
          <a:lstStyle/>
          <a:p>
            <a:r>
              <a:rPr lang="pl-PL" dirty="0" smtClean="0"/>
              <a:t>Uczeń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3438" y="1285860"/>
            <a:ext cx="4041775" cy="762000"/>
          </a:xfrm>
        </p:spPr>
        <p:txBody>
          <a:bodyPr/>
          <a:lstStyle/>
          <a:p>
            <a:r>
              <a:rPr lang="pl-PL" dirty="0" smtClean="0"/>
              <a:t>Młodociany pracownik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500034" y="2214554"/>
            <a:ext cx="4040188" cy="3941763"/>
          </a:xfrm>
        </p:spPr>
        <p:txBody>
          <a:bodyPr>
            <a:normAutofit/>
          </a:bodyPr>
          <a:lstStyle/>
          <a:p>
            <a:r>
              <a:rPr lang="pl-PL" dirty="0" smtClean="0"/>
              <a:t>Praktykę zawodową odbywa na warsztatach szkolnych i nie otrzymuje za nią wynagrodzenia.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3438" y="2214554"/>
            <a:ext cx="4041775" cy="3941763"/>
          </a:xfrm>
        </p:spPr>
        <p:txBody>
          <a:bodyPr/>
          <a:lstStyle/>
          <a:p>
            <a:r>
              <a:rPr lang="pl-PL" dirty="0" smtClean="0"/>
              <a:t>Praktykę zawodową odbywa u pracodawcy   i otrzymuje za nią wynagrodzenie,</a:t>
            </a:r>
          </a:p>
          <a:p>
            <a:r>
              <a:rPr lang="pl-PL" dirty="0" smtClean="0"/>
              <a:t>Podpisuje z pracodawcą umowę o pracę i to pracodawca oddelegowuje go do szkoły na zajęcia teoretyczne.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Kodeks pracy – zatrudnianie młodocianych: 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Art. 190 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FF0000"/>
                </a:solidFill>
              </a:rPr>
              <a:t>§1. </a:t>
            </a:r>
            <a:r>
              <a:rPr lang="pl-PL" dirty="0" smtClean="0"/>
              <a:t>Młodocianym w rozumieniu kodeksu jest osoba, która ukończyła 15 lat, a nie przekroczyła 18 lat.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§2. </a:t>
            </a:r>
            <a:r>
              <a:rPr lang="pl-PL" dirty="0" smtClean="0"/>
              <a:t>Zabronione jest zatrudnianie osoby, która nie ukończyła 15 lat, z zastrzeżeniem </a:t>
            </a:r>
            <a:r>
              <a:rPr lang="pl-PL" b="1" i="1" dirty="0" smtClean="0">
                <a:solidFill>
                  <a:srgbClr val="FF0000"/>
                </a:solidFill>
              </a:rPr>
              <a:t>art. 191 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1</a:t>
            </a:r>
            <a:r>
              <a:rPr lang="pl-PL" b="1" i="1" dirty="0" smtClean="0">
                <a:solidFill>
                  <a:srgbClr val="FF0000"/>
                </a:solidFill>
              </a:rPr>
              <a:t>-2</a:t>
            </a:r>
            <a:r>
              <a:rPr lang="pl-PL" b="1" i="1" baseline="30000" dirty="0" smtClean="0">
                <a:solidFill>
                  <a:srgbClr val="FF0000"/>
                </a:solidFill>
              </a:rPr>
              <a:t>3</a:t>
            </a:r>
            <a:r>
              <a:rPr lang="pl-PL" b="1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i="1" dirty="0" smtClean="0"/>
              <a:t>Kodeks pracy – zatrudnianie młodocianych: </a:t>
            </a:r>
          </a:p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Art. 191 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i="1" dirty="0" smtClean="0">
                <a:solidFill>
                  <a:srgbClr val="FF0000"/>
                </a:solidFill>
              </a:rPr>
              <a:t>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1</a:t>
            </a:r>
            <a:r>
              <a:rPr lang="pl-PL" b="1" i="1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Osoba, która ukończyła ośmioletnią szkołę podstawową, niemająca 15 lat, może być zatrudniona na zasadach określonych dla młodocianych w roku kalendarzowym, w którym kończy 15 lat.</a:t>
            </a:r>
          </a:p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Art. 191 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FF0000"/>
                </a:solidFill>
              </a:rPr>
              <a:t>§2</a:t>
            </a:r>
            <a:r>
              <a:rPr lang="pl-PL" b="1" baseline="30000" dirty="0" smtClean="0">
                <a:solidFill>
                  <a:srgbClr val="FF0000"/>
                </a:solidFill>
              </a:rPr>
              <a:t>2</a:t>
            </a:r>
            <a:r>
              <a:rPr lang="pl-PL" b="1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Osoba, która ukończyła ośmioletnią szkołę podstawową, niemająca 15 lat, z wyjątkiem osoby,                o której mowa w §2, może być zatrudniona na zasadach określonych dla młodocianych w celu przygotowania zawodowego w formie nauki zawodu.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 smtClean="0"/>
              <a:t>Kodeks pracy – zatrudnianie młodocianych: </a:t>
            </a:r>
          </a:p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Art. 191 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i="1" dirty="0" smtClean="0">
                <a:solidFill>
                  <a:srgbClr val="FF0000"/>
                </a:solidFill>
              </a:rPr>
              <a:t>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3</a:t>
            </a:r>
            <a:r>
              <a:rPr lang="pl-PL" b="1" i="1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Osoba, która nie ukończyła ośmioletniej szkoły podstawowej, niemająca 15 lat, może być zatrudniona na zasadach określonych dla młodocianych w celu przygotowania zawodowego w formie przyuczenia do wykonywania określonej pracy.</a:t>
            </a:r>
          </a:p>
          <a:p>
            <a:pPr>
              <a:buNone/>
            </a:pPr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i="1" dirty="0" smtClean="0"/>
              <a:t>Kodeks pracy – zatrudnianie młodocianych: </a:t>
            </a:r>
          </a:p>
          <a:p>
            <a:pPr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  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4</a:t>
            </a:r>
            <a:r>
              <a:rPr lang="pl-PL" b="1" i="1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Zawarcie umowy o pracę w celu przygotowania zawodowego z osobą, o której mowa </a:t>
            </a:r>
            <a:r>
              <a:rPr lang="pl-PL" b="1" i="1" dirty="0" smtClean="0">
                <a:solidFill>
                  <a:srgbClr val="FF0000"/>
                </a:solidFill>
              </a:rPr>
              <a:t>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2</a:t>
            </a:r>
            <a:r>
              <a:rPr lang="pl-PL" b="1" i="1" dirty="0" smtClean="0">
                <a:solidFill>
                  <a:srgbClr val="FF0000"/>
                </a:solidFill>
              </a:rPr>
              <a:t>i 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3</a:t>
            </a:r>
            <a:r>
              <a:rPr lang="pl-PL" dirty="0" smtClean="0"/>
              <a:t>, jest dopuszczalne w przypadku wyrażenia na to zgody przez przedstawiciela ustawowego lub opiekuna prawnego tej osoby oraz </a:t>
            </a:r>
            <a:r>
              <a:rPr lang="pl-PL" b="1" dirty="0" smtClean="0">
                <a:solidFill>
                  <a:srgbClr val="FF0000"/>
                </a:solidFill>
              </a:rPr>
              <a:t>uzyskania pozytywnej opinii poradni psychologiczno-pedagogicznej.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i="1" dirty="0" smtClean="0">
                <a:solidFill>
                  <a:srgbClr val="FF0000"/>
                </a:solidFill>
              </a:rPr>
              <a:t>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5</a:t>
            </a:r>
            <a:r>
              <a:rPr lang="pl-PL" b="1" i="1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W przypadku osoby, o której mowa </a:t>
            </a:r>
            <a:r>
              <a:rPr lang="pl-PL" b="1" i="1" dirty="0" smtClean="0">
                <a:solidFill>
                  <a:srgbClr val="FF0000"/>
                </a:solidFill>
              </a:rPr>
              <a:t>§2</a:t>
            </a:r>
            <a:r>
              <a:rPr lang="pl-PL" b="1" i="1" baseline="30000" dirty="0" smtClean="0">
                <a:solidFill>
                  <a:srgbClr val="FF0000"/>
                </a:solidFill>
              </a:rPr>
              <a:t>3</a:t>
            </a:r>
            <a:r>
              <a:rPr lang="pl-PL" dirty="0" smtClean="0"/>
              <a:t>, wymagane jest również uzyskanie zezwolenia dyrektora ośmioletniej szkoły podstawowej,                 w której obwodzie mieszka ta osoba, na spełnienie obowiązku szkolnego poza szkołą.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smtClean="0"/>
              <a:t>Kodeks pracy – dokształcanie: 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198 </a:t>
            </a:r>
          </a:p>
          <a:p>
            <a:pPr>
              <a:buNone/>
            </a:pPr>
            <a:r>
              <a:rPr lang="pl-PL" dirty="0" smtClean="0"/>
              <a:t>  Pracodawca jest zobowiązany zwolnić młodocianego od pracy na czas potrzebny do wzięcia udziału  w zajęciach szkolnych w związku z dokształcaniem się.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smtClean="0"/>
              <a:t>Kodeks pracy – szczególna ochrona zdrowia: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Art. 201 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§1. </a:t>
            </a:r>
            <a:r>
              <a:rPr lang="pl-PL" dirty="0" smtClean="0"/>
              <a:t>Czas pracy młodocianego w wieku do 16 lat nie może przekraczać 6 godzin na dobę.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>
                <a:solidFill>
                  <a:srgbClr val="FF0000"/>
                </a:solidFill>
              </a:rPr>
              <a:t>§31. </a:t>
            </a:r>
            <a:r>
              <a:rPr lang="pl-PL" dirty="0" smtClean="0"/>
              <a:t>Jeżeli dobowy wymiar czasu pracy… jest dłuższy niż 4,5 godziny, pracodawca jest obowiązany wprowadzić przerwę w pracy trwającą nieprzerwanie 30 minut, wliczaną do czasu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Pracownik młodociany w aspekcie prawnym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FF000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1082</Words>
  <Application>Microsoft Office PowerPoint</Application>
  <PresentationFormat>Pokaz na ekranie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Uczeń, a młodociany pracownik</vt:lpstr>
      <vt:lpstr>Pracownik młodociany w aspekcie prawnym</vt:lpstr>
      <vt:lpstr>Uczeń ≠ młodociany pracownik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Pracownik młodociany w aspekcie prawnym</vt:lpstr>
      <vt:lpstr>Nabywanie kwalifikacji</vt:lpstr>
      <vt:lpstr>Nabywanie kwalifikacji</vt:lpstr>
      <vt:lpstr>Egzamin zawodowy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Uczeń, a młodociany pracownik.</dc:title>
  <dc:creator>user</dc:creator>
  <cp:lastModifiedBy>user</cp:lastModifiedBy>
  <cp:revision>10</cp:revision>
  <dcterms:created xsi:type="dcterms:W3CDTF">2020-01-02T10:19:01Z</dcterms:created>
  <dcterms:modified xsi:type="dcterms:W3CDTF">2020-11-09T08:50:36Z</dcterms:modified>
</cp:coreProperties>
</file>