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7" r:id="rId11"/>
    <p:sldId id="269" r:id="rId12"/>
    <p:sldId id="26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D43"/>
    <a:srgbClr val="C00000"/>
    <a:srgbClr val="4FFF9F"/>
    <a:srgbClr val="6DFF93"/>
    <a:srgbClr val="FFD44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FF93"/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CF7D-B14F-4491-9747-8BFAC9FAEA27}" type="datetimeFigureOut">
              <a:rPr lang="sk-SK" smtClean="0"/>
              <a:pPr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ucitel111@centrum.s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4FFF9F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rgbClr val="6DFF93"/>
              </a:gs>
              <a:gs pos="50000">
                <a:srgbClr val="3FED43">
                  <a:shade val="67500"/>
                  <a:satMod val="115000"/>
                </a:srgbClr>
              </a:gs>
              <a:gs pos="100000">
                <a:srgbClr val="3FED43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sk-SK" sz="88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Vodík H</a:t>
            </a:r>
            <a:r>
              <a:rPr lang="sk-SK" sz="8800" b="1" i="1" baseline="-25000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2</a:t>
            </a:r>
            <a:endParaRPr lang="sk-SK" sz="88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ek 4" descr="scorpion-hybr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86190"/>
            <a:ext cx="3714776" cy="2786082"/>
          </a:xfrm>
          <a:prstGeom prst="rect">
            <a:avLst/>
          </a:prstGeom>
          <a:ln>
            <a:noFill/>
          </a:ln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Obrázek 5" descr="atom_vodika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786190"/>
            <a:ext cx="278335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Príprava vodíka: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5112568" cy="5493224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smtClean="0"/>
              <a:t>Pomôcky a chemikálie: </a:t>
            </a:r>
            <a:r>
              <a:rPr lang="sk-SK" dirty="0" smtClean="0"/>
              <a:t>stojan, držiak, skúmavky, kahan, zápalky, granulovaný zinok, kyselina chlorovodíková (10%)</a:t>
            </a:r>
          </a:p>
          <a:p>
            <a:r>
              <a:rPr lang="sk-SK" b="1" dirty="0" smtClean="0"/>
              <a:t>Postup: </a:t>
            </a:r>
          </a:p>
          <a:p>
            <a:pPr lvl="1"/>
            <a:r>
              <a:rPr lang="sk-SK" dirty="0" smtClean="0"/>
              <a:t>Do skúmavky v držiaku v stojane dáme niekoľko </a:t>
            </a:r>
            <a:r>
              <a:rPr lang="sk-SK" dirty="0" err="1" smtClean="0"/>
              <a:t>granuliek</a:t>
            </a:r>
            <a:r>
              <a:rPr lang="sk-SK" dirty="0" smtClean="0"/>
              <a:t> zinku a pridáme asi 10 ml kyseliny chlorovodíkovej.</a:t>
            </a:r>
          </a:p>
          <a:p>
            <a:pPr lvl="1"/>
            <a:r>
              <a:rPr lang="sk-SK" dirty="0" smtClean="0"/>
              <a:t>Unikajúci vodík zachytíme do skúmavky otočenej hore dnom (asi 20 sekúnd). Skúmavku palcom uzavrieme.</a:t>
            </a:r>
          </a:p>
          <a:p>
            <a:pPr lvl="1"/>
            <a:r>
              <a:rPr lang="sk-SK" dirty="0" smtClean="0"/>
              <a:t>Skúmavku priblížime k zapálenému kahanu, plyn vypustíme.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grpSp>
        <p:nvGrpSpPr>
          <p:cNvPr id="53" name="Skupina 52"/>
          <p:cNvGrpSpPr/>
          <p:nvPr/>
        </p:nvGrpSpPr>
        <p:grpSpPr>
          <a:xfrm>
            <a:off x="5940152" y="404664"/>
            <a:ext cx="2520280" cy="5688632"/>
            <a:chOff x="5940152" y="404664"/>
            <a:chExt cx="2520280" cy="5688632"/>
          </a:xfrm>
        </p:grpSpPr>
        <p:grpSp>
          <p:nvGrpSpPr>
            <p:cNvPr id="52" name="Skupina 51"/>
            <p:cNvGrpSpPr/>
            <p:nvPr/>
          </p:nvGrpSpPr>
          <p:grpSpPr>
            <a:xfrm>
              <a:off x="5940152" y="404664"/>
              <a:ext cx="2520280" cy="5688632"/>
              <a:chOff x="5940152" y="404664"/>
              <a:chExt cx="2520280" cy="5688632"/>
            </a:xfrm>
          </p:grpSpPr>
          <p:grpSp>
            <p:nvGrpSpPr>
              <p:cNvPr id="51" name="Skupina 50"/>
              <p:cNvGrpSpPr/>
              <p:nvPr/>
            </p:nvGrpSpPr>
            <p:grpSpPr>
              <a:xfrm>
                <a:off x="5940152" y="404664"/>
                <a:ext cx="2520280" cy="5688632"/>
                <a:chOff x="5940152" y="404664"/>
                <a:chExt cx="2520280" cy="5688632"/>
              </a:xfrm>
            </p:grpSpPr>
            <p:grpSp>
              <p:nvGrpSpPr>
                <p:cNvPr id="50" name="Skupina 49"/>
                <p:cNvGrpSpPr/>
                <p:nvPr/>
              </p:nvGrpSpPr>
              <p:grpSpPr>
                <a:xfrm>
                  <a:off x="5940152" y="404664"/>
                  <a:ext cx="2520280" cy="5688632"/>
                  <a:chOff x="5940152" y="404664"/>
                  <a:chExt cx="2520280" cy="5688632"/>
                </a:xfrm>
              </p:grpSpPr>
              <p:cxnSp>
                <p:nvCxnSpPr>
                  <p:cNvPr id="34" name="Rovná spojovacia šípka 33"/>
                  <p:cNvCxnSpPr/>
                  <p:nvPr/>
                </p:nvCxnSpPr>
                <p:spPr>
                  <a:xfrm flipH="1">
                    <a:off x="6804248" y="4581128"/>
                    <a:ext cx="619075" cy="18309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9" name="Skupina 48"/>
                  <p:cNvGrpSpPr/>
                  <p:nvPr/>
                </p:nvGrpSpPr>
                <p:grpSpPr>
                  <a:xfrm>
                    <a:off x="5940152" y="404664"/>
                    <a:ext cx="2520280" cy="5688632"/>
                    <a:chOff x="5940152" y="404664"/>
                    <a:chExt cx="2520280" cy="5688632"/>
                  </a:xfrm>
                </p:grpSpPr>
                <p:cxnSp>
                  <p:nvCxnSpPr>
                    <p:cNvPr id="38" name="Rovná spojovacia šípka 37"/>
                    <p:cNvCxnSpPr/>
                    <p:nvPr/>
                  </p:nvCxnSpPr>
                  <p:spPr>
                    <a:xfrm flipV="1">
                      <a:off x="6876256" y="2420888"/>
                      <a:ext cx="0" cy="100811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8" name="Skupina 47"/>
                    <p:cNvGrpSpPr/>
                    <p:nvPr/>
                  </p:nvGrpSpPr>
                  <p:grpSpPr>
                    <a:xfrm>
                      <a:off x="5940152" y="404664"/>
                      <a:ext cx="2520280" cy="5688632"/>
                      <a:chOff x="5940152" y="404664"/>
                      <a:chExt cx="2520280" cy="5688632"/>
                    </a:xfrm>
                  </p:grpSpPr>
                  <p:cxnSp>
                    <p:nvCxnSpPr>
                      <p:cNvPr id="32" name="Rovná spojovacia šípka 31"/>
                      <p:cNvCxnSpPr/>
                      <p:nvPr/>
                    </p:nvCxnSpPr>
                    <p:spPr>
                      <a:xfrm flipH="1">
                        <a:off x="6948264" y="5157192"/>
                        <a:ext cx="619075" cy="183093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7" name="Skupina 46"/>
                      <p:cNvGrpSpPr/>
                      <p:nvPr/>
                    </p:nvGrpSpPr>
                    <p:grpSpPr>
                      <a:xfrm>
                        <a:off x="5940152" y="404664"/>
                        <a:ext cx="2520280" cy="5688632"/>
                        <a:chOff x="5940152" y="404664"/>
                        <a:chExt cx="2520280" cy="5688632"/>
                      </a:xfrm>
                    </p:grpSpPr>
                    <p:grpSp>
                      <p:nvGrpSpPr>
                        <p:cNvPr id="46" name="Skupina 45"/>
                        <p:cNvGrpSpPr/>
                        <p:nvPr/>
                      </p:nvGrpSpPr>
                      <p:grpSpPr>
                        <a:xfrm>
                          <a:off x="5940152" y="404664"/>
                          <a:ext cx="2520280" cy="5688632"/>
                          <a:chOff x="5940152" y="404664"/>
                          <a:chExt cx="2520280" cy="5688632"/>
                        </a:xfrm>
                      </p:grpSpPr>
                      <p:grpSp>
                        <p:nvGrpSpPr>
                          <p:cNvPr id="45" name="Skupina 44"/>
                          <p:cNvGrpSpPr/>
                          <p:nvPr/>
                        </p:nvGrpSpPr>
                        <p:grpSpPr>
                          <a:xfrm>
                            <a:off x="5940152" y="404664"/>
                            <a:ext cx="2520280" cy="5688632"/>
                            <a:chOff x="5940152" y="404664"/>
                            <a:chExt cx="2520280" cy="5688632"/>
                          </a:xfrm>
                        </p:grpSpPr>
                        <p:grpSp>
                          <p:nvGrpSpPr>
                            <p:cNvPr id="5" name="Skupina 4"/>
                            <p:cNvGrpSpPr/>
                            <p:nvPr/>
                          </p:nvGrpSpPr>
                          <p:grpSpPr>
                            <a:xfrm flipH="1">
                              <a:off x="5940152" y="1268760"/>
                              <a:ext cx="2376264" cy="4824536"/>
                              <a:chOff x="1043608" y="1340768"/>
                              <a:chExt cx="2376264" cy="4824536"/>
                            </a:xfrm>
                          </p:grpSpPr>
                          <p:cxnSp>
                            <p:nvCxnSpPr>
                              <p:cNvPr id="6" name="Rovná spojnica 5"/>
                              <p:cNvCxnSpPr/>
                              <p:nvPr/>
                            </p:nvCxnSpPr>
                            <p:spPr>
                              <a:xfrm>
                                <a:off x="1043608" y="1340768"/>
                                <a:ext cx="0" cy="4824536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7" name="Obdĺžnik 6"/>
                              <p:cNvSpPr/>
                              <p:nvPr/>
                            </p:nvSpPr>
                            <p:spPr>
                              <a:xfrm>
                                <a:off x="1043608" y="6021288"/>
                                <a:ext cx="2376264" cy="14401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  <p:cxnSp>
                          <p:nvCxnSpPr>
                            <p:cNvPr id="10" name="Rovná spojnica 9"/>
                            <p:cNvCxnSpPr/>
                            <p:nvPr/>
                          </p:nvCxnSpPr>
                          <p:spPr>
                            <a:xfrm>
                              <a:off x="7020272" y="3717032"/>
                              <a:ext cx="1440160" cy="0"/>
                            </a:xfrm>
                            <a:prstGeom prst="line">
                              <a:avLst/>
                            </a:prstGeom>
                            <a:ln w="508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1" name="Srdce 10"/>
                            <p:cNvSpPr/>
                            <p:nvPr/>
                          </p:nvSpPr>
                          <p:spPr>
                            <a:xfrm>
                              <a:off x="7164288" y="3573016"/>
                              <a:ext cx="216024" cy="122312"/>
                            </a:xfrm>
                            <a:prstGeom prst="hear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pic>
                          <p:nvPicPr>
                            <p:cNvPr id="5124" name="Picture 4" descr="ChÃ©mia, SkÃºmavka, Sklo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28575" r="2570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16216" y="2996952"/>
                              <a:ext cx="720080" cy="25200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22" name="Picture 4" descr="ChÃ©mia, SkÃºmavka, Sklo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28575" r="25706"/>
                            <a:stretch>
                              <a:fillRect/>
                            </a:stretch>
                          </p:blipFill>
                          <p:spPr bwMode="auto">
                            <a:xfrm rot="10800000">
                              <a:off x="6444208" y="404664"/>
                              <a:ext cx="720080" cy="25200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sp>
                          <p:nvSpPr>
                            <p:cNvPr id="35" name="BlokTextu 34"/>
                            <p:cNvSpPr txBox="1"/>
                            <p:nvPr/>
                          </p:nvSpPr>
                          <p:spPr>
                            <a:xfrm>
                              <a:off x="7452320" y="5013176"/>
                              <a:ext cx="72008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sk-SK" sz="1200" dirty="0" smtClean="0"/>
                                <a:t>zinok</a:t>
                              </a:r>
                              <a:endParaRPr lang="sk-SK" sz="1200" dirty="0"/>
                            </a:p>
                          </p:txBody>
                        </p:sp>
                        <p:sp>
                          <p:nvSpPr>
                            <p:cNvPr id="36" name="BlokTextu 35"/>
                            <p:cNvSpPr txBox="1"/>
                            <p:nvPr/>
                          </p:nvSpPr>
                          <p:spPr>
                            <a:xfrm>
                              <a:off x="7164288" y="4149080"/>
                              <a:ext cx="122413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sk-SK" sz="1200" dirty="0" smtClean="0"/>
                                <a:t>kyselina chlorovodíková</a:t>
                              </a:r>
                              <a:endParaRPr lang="sk-SK" sz="1200" dirty="0"/>
                            </a:p>
                          </p:txBody>
                        </p:sp>
                        <p:sp>
                          <p:nvSpPr>
                            <p:cNvPr id="39" name="BlokTextu 38"/>
                            <p:cNvSpPr txBox="1"/>
                            <p:nvPr/>
                          </p:nvSpPr>
                          <p:spPr>
                            <a:xfrm>
                              <a:off x="7092280" y="2852936"/>
                              <a:ext cx="129614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sk-SK" sz="1200" dirty="0" smtClean="0"/>
                                <a:t>uniká vodík</a:t>
                              </a:r>
                              <a:endParaRPr lang="sk-SK" sz="1200" dirty="0"/>
                            </a:p>
                          </p:txBody>
                        </p:sp>
                      </p:grpSp>
                      <p:sp>
                        <p:nvSpPr>
                          <p:cNvPr id="40" name="Ovál 39"/>
                          <p:cNvSpPr/>
                          <p:nvPr/>
                        </p:nvSpPr>
                        <p:spPr>
                          <a:xfrm>
                            <a:off x="6732240" y="5013176"/>
                            <a:ext cx="72000" cy="72000"/>
                          </a:xfrm>
                          <a:prstGeom prst="ellipse">
                            <a:avLst/>
                          </a:prstGeom>
                          <a:noFill/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41" name="Ovál 40"/>
                          <p:cNvSpPr/>
                          <p:nvPr/>
                        </p:nvSpPr>
                        <p:spPr>
                          <a:xfrm>
                            <a:off x="6884640" y="5165576"/>
                            <a:ext cx="72000" cy="72000"/>
                          </a:xfrm>
                          <a:prstGeom prst="ellipse">
                            <a:avLst/>
                          </a:prstGeom>
                          <a:noFill/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  <p:sp>
                        <p:nvSpPr>
                          <p:cNvPr id="42" name="Ovál 41"/>
                          <p:cNvSpPr/>
                          <p:nvPr/>
                        </p:nvSpPr>
                        <p:spPr>
                          <a:xfrm>
                            <a:off x="6876256" y="4941168"/>
                            <a:ext cx="72000" cy="72000"/>
                          </a:xfrm>
                          <a:prstGeom prst="ellipse">
                            <a:avLst/>
                          </a:prstGeom>
                          <a:noFill/>
                          <a:ln w="63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k-SK"/>
                          </a:p>
                        </p:txBody>
                      </p:sp>
                    </p:grpSp>
                    <p:sp>
                      <p:nvSpPr>
                        <p:cNvPr id="44" name="Ovál 43"/>
                        <p:cNvSpPr/>
                        <p:nvPr/>
                      </p:nvSpPr>
                      <p:spPr>
                        <a:xfrm>
                          <a:off x="6876256" y="4509120"/>
                          <a:ext cx="72000" cy="72000"/>
                        </a:xfrm>
                        <a:prstGeom prst="ellipse">
                          <a:avLst/>
                        </a:prstGeom>
                        <a:noFill/>
                        <a:ln w="63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</p:grpSp>
              </p:grpSp>
            </p:grpSp>
            <p:sp>
              <p:nvSpPr>
                <p:cNvPr id="12" name="Voľná forma 11"/>
                <p:cNvSpPr/>
                <p:nvPr/>
              </p:nvSpPr>
              <p:spPr>
                <a:xfrm rot="10800000">
                  <a:off x="6588224" y="3573016"/>
                  <a:ext cx="504040" cy="284596"/>
                </a:xfrm>
                <a:custGeom>
                  <a:avLst/>
                  <a:gdLst>
                    <a:gd name="connsiteX0" fmla="*/ 1581253 w 1581273"/>
                    <a:gd name="connsiteY0" fmla="*/ 907765 h 1802751"/>
                    <a:gd name="connsiteX1" fmla="*/ 843496 w 1581273"/>
                    <a:gd name="connsiteY1" fmla="*/ 1800735 h 1802751"/>
                    <a:gd name="connsiteX2" fmla="*/ 4796 w 1581273"/>
                    <a:gd name="connsiteY2" fmla="*/ 1000517 h 1802751"/>
                    <a:gd name="connsiteX3" fmla="*/ 619316 w 1581273"/>
                    <a:gd name="connsiteY3" fmla="*/ 21415 h 1802751"/>
                    <a:gd name="connsiteX4" fmla="*/ 1560738 w 1581273"/>
                    <a:gd name="connsiteY4" fmla="*/ 697275 h 1802751"/>
                    <a:gd name="connsiteX5" fmla="*/ 790637 w 1581273"/>
                    <a:gd name="connsiteY5" fmla="*/ 901376 h 1802751"/>
                    <a:gd name="connsiteX6" fmla="*/ 1581253 w 1581273"/>
                    <a:gd name="connsiteY6" fmla="*/ 907765 h 1802751"/>
                    <a:gd name="connsiteX0" fmla="*/ 1620849 w 1620849"/>
                    <a:gd name="connsiteY0" fmla="*/ 691953 h 1617191"/>
                    <a:gd name="connsiteX1" fmla="*/ 883092 w 1620849"/>
                    <a:gd name="connsiteY1" fmla="*/ 1584923 h 1617191"/>
                    <a:gd name="connsiteX2" fmla="*/ 44392 w 1620849"/>
                    <a:gd name="connsiteY2" fmla="*/ 784705 h 1617191"/>
                    <a:gd name="connsiteX3" fmla="*/ 742384 w 1620849"/>
                    <a:gd name="connsiteY3" fmla="*/ 317054 h 1617191"/>
                    <a:gd name="connsiteX4" fmla="*/ 1600334 w 1620849"/>
                    <a:gd name="connsiteY4" fmla="*/ 481463 h 1617191"/>
                    <a:gd name="connsiteX5" fmla="*/ 830233 w 1620849"/>
                    <a:gd name="connsiteY5" fmla="*/ 685564 h 1617191"/>
                    <a:gd name="connsiteX6" fmla="*/ 1620849 w 1620849"/>
                    <a:gd name="connsiteY6" fmla="*/ 691953 h 1617191"/>
                    <a:gd name="connsiteX0" fmla="*/ 1620849 w 1620849"/>
                    <a:gd name="connsiteY0" fmla="*/ 691953 h 1264417"/>
                    <a:gd name="connsiteX1" fmla="*/ 918081 w 1620849"/>
                    <a:gd name="connsiteY1" fmla="*/ 1057819 h 1264417"/>
                    <a:gd name="connsiteX2" fmla="*/ 44392 w 1620849"/>
                    <a:gd name="connsiteY2" fmla="*/ 784705 h 1264417"/>
                    <a:gd name="connsiteX3" fmla="*/ 742384 w 1620849"/>
                    <a:gd name="connsiteY3" fmla="*/ 317054 h 1264417"/>
                    <a:gd name="connsiteX4" fmla="*/ 1600334 w 1620849"/>
                    <a:gd name="connsiteY4" fmla="*/ 481463 h 1264417"/>
                    <a:gd name="connsiteX5" fmla="*/ 830233 w 1620849"/>
                    <a:gd name="connsiteY5" fmla="*/ 685564 h 1264417"/>
                    <a:gd name="connsiteX6" fmla="*/ 1620849 w 1620849"/>
                    <a:gd name="connsiteY6" fmla="*/ 691953 h 126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849" h="1264417">
                      <a:moveTo>
                        <a:pt x="1620849" y="691953"/>
                      </a:moveTo>
                      <a:cubicBezTo>
                        <a:pt x="1617915" y="1163905"/>
                        <a:pt x="1331136" y="1026265"/>
                        <a:pt x="918081" y="1057819"/>
                      </a:cubicBezTo>
                      <a:cubicBezTo>
                        <a:pt x="495683" y="1090087"/>
                        <a:pt x="90955" y="1264417"/>
                        <a:pt x="44392" y="784705"/>
                      </a:cubicBezTo>
                      <a:cubicBezTo>
                        <a:pt x="0" y="327357"/>
                        <a:pt x="348364" y="416760"/>
                        <a:pt x="742384" y="317054"/>
                      </a:cubicBezTo>
                      <a:cubicBezTo>
                        <a:pt x="1165657" y="209945"/>
                        <a:pt x="1502159" y="0"/>
                        <a:pt x="1600334" y="481463"/>
                      </a:cubicBezTo>
                      <a:lnTo>
                        <a:pt x="830233" y="685564"/>
                      </a:lnTo>
                      <a:lnTo>
                        <a:pt x="1620849" y="69195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Rovná spojnica 26"/>
                <p:cNvCxnSpPr/>
                <p:nvPr/>
              </p:nvCxnSpPr>
              <p:spPr>
                <a:xfrm>
                  <a:off x="6660232" y="4149080"/>
                  <a:ext cx="396000" cy="0"/>
                </a:xfrm>
                <a:prstGeom prst="line">
                  <a:avLst/>
                </a:prstGeom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Voľná forma 22"/>
              <p:cNvSpPr/>
              <p:nvPr/>
            </p:nvSpPr>
            <p:spPr>
              <a:xfrm>
                <a:off x="6660232" y="5301208"/>
                <a:ext cx="144016" cy="122821"/>
              </a:xfrm>
              <a:custGeom>
                <a:avLst/>
                <a:gdLst>
                  <a:gd name="connsiteX0" fmla="*/ 10317 w 366577"/>
                  <a:gd name="connsiteY0" fmla="*/ 152787 h 330917"/>
                  <a:gd name="connsiteX1" fmla="*/ 10317 w 366577"/>
                  <a:gd name="connsiteY1" fmla="*/ 152787 h 330917"/>
                  <a:gd name="connsiteX2" fmla="*/ 22193 w 366577"/>
                  <a:gd name="connsiteY2" fmla="*/ 271540 h 330917"/>
                  <a:gd name="connsiteX3" fmla="*/ 81569 w 366577"/>
                  <a:gd name="connsiteY3" fmla="*/ 319042 h 330917"/>
                  <a:gd name="connsiteX4" fmla="*/ 164696 w 366577"/>
                  <a:gd name="connsiteY4" fmla="*/ 330917 h 330917"/>
                  <a:gd name="connsiteX5" fmla="*/ 319076 w 366577"/>
                  <a:gd name="connsiteY5" fmla="*/ 295291 h 330917"/>
                  <a:gd name="connsiteX6" fmla="*/ 366577 w 366577"/>
                  <a:gd name="connsiteY6" fmla="*/ 105286 h 330917"/>
                  <a:gd name="connsiteX7" fmla="*/ 152821 w 366577"/>
                  <a:gd name="connsiteY7" fmla="*/ 69660 h 330917"/>
                  <a:gd name="connsiteX8" fmla="*/ 129070 w 366577"/>
                  <a:gd name="connsiteY8" fmla="*/ 105286 h 330917"/>
                  <a:gd name="connsiteX9" fmla="*/ 93444 w 366577"/>
                  <a:gd name="connsiteY9" fmla="*/ 117161 h 330917"/>
                  <a:gd name="connsiteX10" fmla="*/ 45943 w 366577"/>
                  <a:gd name="connsiteY10" fmla="*/ 129037 h 330917"/>
                  <a:gd name="connsiteX11" fmla="*/ 10317 w 366577"/>
                  <a:gd name="connsiteY11" fmla="*/ 152787 h 330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577" h="330917">
                    <a:moveTo>
                      <a:pt x="10317" y="152787"/>
                    </a:moveTo>
                    <a:lnTo>
                      <a:pt x="10317" y="152787"/>
                    </a:lnTo>
                    <a:cubicBezTo>
                      <a:pt x="14276" y="192371"/>
                      <a:pt x="13248" y="232777"/>
                      <a:pt x="22193" y="271540"/>
                    </a:cubicBezTo>
                    <a:cubicBezTo>
                      <a:pt x="30038" y="305537"/>
                      <a:pt x="52443" y="313217"/>
                      <a:pt x="81569" y="319042"/>
                    </a:cubicBezTo>
                    <a:cubicBezTo>
                      <a:pt x="109016" y="324531"/>
                      <a:pt x="136987" y="326959"/>
                      <a:pt x="164696" y="330917"/>
                    </a:cubicBezTo>
                    <a:cubicBezTo>
                      <a:pt x="216156" y="319042"/>
                      <a:pt x="279330" y="330068"/>
                      <a:pt x="319076" y="295291"/>
                    </a:cubicBezTo>
                    <a:cubicBezTo>
                      <a:pt x="332309" y="283712"/>
                      <a:pt x="358240" y="146970"/>
                      <a:pt x="366577" y="105286"/>
                    </a:cubicBezTo>
                    <a:cubicBezTo>
                      <a:pt x="340256" y="0"/>
                      <a:pt x="363134" y="25384"/>
                      <a:pt x="152821" y="69660"/>
                    </a:cubicBezTo>
                    <a:cubicBezTo>
                      <a:pt x="138855" y="72600"/>
                      <a:pt x="140215" y="96370"/>
                      <a:pt x="129070" y="105286"/>
                    </a:cubicBezTo>
                    <a:cubicBezTo>
                      <a:pt x="119295" y="113106"/>
                      <a:pt x="105480" y="113722"/>
                      <a:pt x="93444" y="117161"/>
                    </a:cubicBezTo>
                    <a:cubicBezTo>
                      <a:pt x="77751" y="121645"/>
                      <a:pt x="61636" y="124553"/>
                      <a:pt x="45943" y="129037"/>
                    </a:cubicBezTo>
                    <a:cubicBezTo>
                      <a:pt x="0" y="142164"/>
                      <a:pt x="16255" y="148829"/>
                      <a:pt x="10317" y="1527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Voľná forma 23"/>
              <p:cNvSpPr/>
              <p:nvPr/>
            </p:nvSpPr>
            <p:spPr>
              <a:xfrm>
                <a:off x="6804248" y="5229200"/>
                <a:ext cx="144016" cy="122821"/>
              </a:xfrm>
              <a:custGeom>
                <a:avLst/>
                <a:gdLst>
                  <a:gd name="connsiteX0" fmla="*/ 10317 w 366577"/>
                  <a:gd name="connsiteY0" fmla="*/ 152787 h 330917"/>
                  <a:gd name="connsiteX1" fmla="*/ 10317 w 366577"/>
                  <a:gd name="connsiteY1" fmla="*/ 152787 h 330917"/>
                  <a:gd name="connsiteX2" fmla="*/ 22193 w 366577"/>
                  <a:gd name="connsiteY2" fmla="*/ 271540 h 330917"/>
                  <a:gd name="connsiteX3" fmla="*/ 81569 w 366577"/>
                  <a:gd name="connsiteY3" fmla="*/ 319042 h 330917"/>
                  <a:gd name="connsiteX4" fmla="*/ 164696 w 366577"/>
                  <a:gd name="connsiteY4" fmla="*/ 330917 h 330917"/>
                  <a:gd name="connsiteX5" fmla="*/ 319076 w 366577"/>
                  <a:gd name="connsiteY5" fmla="*/ 295291 h 330917"/>
                  <a:gd name="connsiteX6" fmla="*/ 366577 w 366577"/>
                  <a:gd name="connsiteY6" fmla="*/ 105286 h 330917"/>
                  <a:gd name="connsiteX7" fmla="*/ 152821 w 366577"/>
                  <a:gd name="connsiteY7" fmla="*/ 69660 h 330917"/>
                  <a:gd name="connsiteX8" fmla="*/ 129070 w 366577"/>
                  <a:gd name="connsiteY8" fmla="*/ 105286 h 330917"/>
                  <a:gd name="connsiteX9" fmla="*/ 93444 w 366577"/>
                  <a:gd name="connsiteY9" fmla="*/ 117161 h 330917"/>
                  <a:gd name="connsiteX10" fmla="*/ 45943 w 366577"/>
                  <a:gd name="connsiteY10" fmla="*/ 129037 h 330917"/>
                  <a:gd name="connsiteX11" fmla="*/ 10317 w 366577"/>
                  <a:gd name="connsiteY11" fmla="*/ 152787 h 330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577" h="330917">
                    <a:moveTo>
                      <a:pt x="10317" y="152787"/>
                    </a:moveTo>
                    <a:lnTo>
                      <a:pt x="10317" y="152787"/>
                    </a:lnTo>
                    <a:cubicBezTo>
                      <a:pt x="14276" y="192371"/>
                      <a:pt x="13248" y="232777"/>
                      <a:pt x="22193" y="271540"/>
                    </a:cubicBezTo>
                    <a:cubicBezTo>
                      <a:pt x="30038" y="305537"/>
                      <a:pt x="52443" y="313217"/>
                      <a:pt x="81569" y="319042"/>
                    </a:cubicBezTo>
                    <a:cubicBezTo>
                      <a:pt x="109016" y="324531"/>
                      <a:pt x="136987" y="326959"/>
                      <a:pt x="164696" y="330917"/>
                    </a:cubicBezTo>
                    <a:cubicBezTo>
                      <a:pt x="216156" y="319042"/>
                      <a:pt x="279330" y="330068"/>
                      <a:pt x="319076" y="295291"/>
                    </a:cubicBezTo>
                    <a:cubicBezTo>
                      <a:pt x="332309" y="283712"/>
                      <a:pt x="358240" y="146970"/>
                      <a:pt x="366577" y="105286"/>
                    </a:cubicBezTo>
                    <a:cubicBezTo>
                      <a:pt x="340256" y="0"/>
                      <a:pt x="363134" y="25384"/>
                      <a:pt x="152821" y="69660"/>
                    </a:cubicBezTo>
                    <a:cubicBezTo>
                      <a:pt x="138855" y="72600"/>
                      <a:pt x="140215" y="96370"/>
                      <a:pt x="129070" y="105286"/>
                    </a:cubicBezTo>
                    <a:cubicBezTo>
                      <a:pt x="119295" y="113106"/>
                      <a:pt x="105480" y="113722"/>
                      <a:pt x="93444" y="117161"/>
                    </a:cubicBezTo>
                    <a:cubicBezTo>
                      <a:pt x="77751" y="121645"/>
                      <a:pt x="61636" y="124553"/>
                      <a:pt x="45943" y="129037"/>
                    </a:cubicBezTo>
                    <a:cubicBezTo>
                      <a:pt x="0" y="142164"/>
                      <a:pt x="16255" y="148829"/>
                      <a:pt x="10317" y="1527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Voľná forma 24"/>
              <p:cNvSpPr/>
              <p:nvPr/>
            </p:nvSpPr>
            <p:spPr>
              <a:xfrm>
                <a:off x="6876256" y="5301208"/>
                <a:ext cx="144016" cy="122821"/>
              </a:xfrm>
              <a:custGeom>
                <a:avLst/>
                <a:gdLst>
                  <a:gd name="connsiteX0" fmla="*/ 10317 w 366577"/>
                  <a:gd name="connsiteY0" fmla="*/ 152787 h 330917"/>
                  <a:gd name="connsiteX1" fmla="*/ 10317 w 366577"/>
                  <a:gd name="connsiteY1" fmla="*/ 152787 h 330917"/>
                  <a:gd name="connsiteX2" fmla="*/ 22193 w 366577"/>
                  <a:gd name="connsiteY2" fmla="*/ 271540 h 330917"/>
                  <a:gd name="connsiteX3" fmla="*/ 81569 w 366577"/>
                  <a:gd name="connsiteY3" fmla="*/ 319042 h 330917"/>
                  <a:gd name="connsiteX4" fmla="*/ 164696 w 366577"/>
                  <a:gd name="connsiteY4" fmla="*/ 330917 h 330917"/>
                  <a:gd name="connsiteX5" fmla="*/ 319076 w 366577"/>
                  <a:gd name="connsiteY5" fmla="*/ 295291 h 330917"/>
                  <a:gd name="connsiteX6" fmla="*/ 366577 w 366577"/>
                  <a:gd name="connsiteY6" fmla="*/ 105286 h 330917"/>
                  <a:gd name="connsiteX7" fmla="*/ 152821 w 366577"/>
                  <a:gd name="connsiteY7" fmla="*/ 69660 h 330917"/>
                  <a:gd name="connsiteX8" fmla="*/ 129070 w 366577"/>
                  <a:gd name="connsiteY8" fmla="*/ 105286 h 330917"/>
                  <a:gd name="connsiteX9" fmla="*/ 93444 w 366577"/>
                  <a:gd name="connsiteY9" fmla="*/ 117161 h 330917"/>
                  <a:gd name="connsiteX10" fmla="*/ 45943 w 366577"/>
                  <a:gd name="connsiteY10" fmla="*/ 129037 h 330917"/>
                  <a:gd name="connsiteX11" fmla="*/ 10317 w 366577"/>
                  <a:gd name="connsiteY11" fmla="*/ 152787 h 330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6577" h="330917">
                    <a:moveTo>
                      <a:pt x="10317" y="152787"/>
                    </a:moveTo>
                    <a:lnTo>
                      <a:pt x="10317" y="152787"/>
                    </a:lnTo>
                    <a:cubicBezTo>
                      <a:pt x="14276" y="192371"/>
                      <a:pt x="13248" y="232777"/>
                      <a:pt x="22193" y="271540"/>
                    </a:cubicBezTo>
                    <a:cubicBezTo>
                      <a:pt x="30038" y="305537"/>
                      <a:pt x="52443" y="313217"/>
                      <a:pt x="81569" y="319042"/>
                    </a:cubicBezTo>
                    <a:cubicBezTo>
                      <a:pt x="109016" y="324531"/>
                      <a:pt x="136987" y="326959"/>
                      <a:pt x="164696" y="330917"/>
                    </a:cubicBezTo>
                    <a:cubicBezTo>
                      <a:pt x="216156" y="319042"/>
                      <a:pt x="279330" y="330068"/>
                      <a:pt x="319076" y="295291"/>
                    </a:cubicBezTo>
                    <a:cubicBezTo>
                      <a:pt x="332309" y="283712"/>
                      <a:pt x="358240" y="146970"/>
                      <a:pt x="366577" y="105286"/>
                    </a:cubicBezTo>
                    <a:cubicBezTo>
                      <a:pt x="340256" y="0"/>
                      <a:pt x="363134" y="25384"/>
                      <a:pt x="152821" y="69660"/>
                    </a:cubicBezTo>
                    <a:cubicBezTo>
                      <a:pt x="138855" y="72600"/>
                      <a:pt x="140215" y="96370"/>
                      <a:pt x="129070" y="105286"/>
                    </a:cubicBezTo>
                    <a:cubicBezTo>
                      <a:pt x="119295" y="113106"/>
                      <a:pt x="105480" y="113722"/>
                      <a:pt x="93444" y="117161"/>
                    </a:cubicBezTo>
                    <a:cubicBezTo>
                      <a:pt x="77751" y="121645"/>
                      <a:pt x="61636" y="124553"/>
                      <a:pt x="45943" y="129037"/>
                    </a:cubicBezTo>
                    <a:cubicBezTo>
                      <a:pt x="0" y="142164"/>
                      <a:pt x="16255" y="148829"/>
                      <a:pt x="10317" y="1527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43" name="Ovál 42"/>
            <p:cNvSpPr/>
            <p:nvPr/>
          </p:nvSpPr>
          <p:spPr>
            <a:xfrm>
              <a:off x="6732240" y="4581128"/>
              <a:ext cx="72000" cy="72000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5296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Domáca úloha – bude na známku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Do piatku 18.12. poslať na mailovú adresu </a:t>
            </a:r>
            <a:r>
              <a:rPr lang="sk-SK" dirty="0" smtClean="0">
                <a:solidFill>
                  <a:srgbClr val="FF0000"/>
                </a:solidFill>
                <a:hlinkClick r:id="rId2"/>
              </a:rPr>
              <a:t>ucitel111@centrum.sk</a:t>
            </a:r>
            <a:endParaRPr lang="sk-SK" dirty="0" smtClean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r>
              <a:rPr lang="sk-SK" dirty="0" err="1" smtClean="0">
                <a:solidFill>
                  <a:srgbClr val="FF0000"/>
                </a:solidFill>
              </a:rPr>
              <a:t>Prac.zošit</a:t>
            </a:r>
            <a:r>
              <a:rPr lang="sk-SK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25/1,  26/3,  27/1,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28/4</a:t>
            </a:r>
            <a:r>
              <a:rPr lang="sk-SK" dirty="0" smtClean="0">
                <a:solidFill>
                  <a:srgbClr val="FF0000"/>
                </a:solidFill>
              </a:rPr>
              <a:t>,   </a:t>
            </a:r>
            <a:r>
              <a:rPr lang="sk-SK" dirty="0" smtClean="0">
                <a:solidFill>
                  <a:srgbClr val="FF0000"/>
                </a:solidFill>
              </a:rPr>
              <a:t>29/6</a:t>
            </a:r>
            <a:r>
              <a:rPr lang="sk-SK" dirty="0" smtClean="0">
                <a:solidFill>
                  <a:srgbClr val="FF0000"/>
                </a:solidFill>
              </a:rPr>
              <a:t>,  29/1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1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ln w="28575">
            <a:noFill/>
          </a:ln>
        </p:spPr>
        <p:txBody>
          <a:bodyPr>
            <a:normAutofit fontScale="55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sz="5800" dirty="0" smtClean="0"/>
              <a:t>     </a:t>
            </a:r>
            <a:r>
              <a:rPr lang="sk-SK" sz="87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Ďakujem za pozornosť</a:t>
            </a:r>
            <a:endParaRPr lang="sk-SK" sz="65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3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sk-SK" sz="6500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Mariana </a:t>
            </a:r>
            <a:r>
              <a:rPr lang="sk-SK" sz="6500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Pavelčáková</a:t>
            </a:r>
            <a:endParaRPr lang="sk-SK" sz="3600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3600" b="1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Zdroj : </a:t>
            </a:r>
            <a:r>
              <a:rPr lang="sk-SK" sz="3600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E.Adamkovič</a:t>
            </a:r>
            <a:r>
              <a:rPr lang="sk-SK" sz="3600" b="1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: Chémia 8</a:t>
            </a:r>
          </a:p>
          <a:p>
            <a:pPr>
              <a:buNone/>
            </a:pPr>
            <a:r>
              <a:rPr lang="sk-SK" sz="3600" b="1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        </a:t>
            </a:r>
            <a:r>
              <a:rPr lang="sk-SK" sz="3600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www.google.sk</a:t>
            </a: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dirty="0" smtClean="0"/>
              <a:t>    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6" name="Obrázek 5" descr="orchide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857496"/>
            <a:ext cx="1905000" cy="3543300"/>
          </a:xfrm>
          <a:prstGeom prst="rect">
            <a:avLst/>
          </a:prstGeom>
        </p:spPr>
      </p:pic>
      <p:sp>
        <p:nvSpPr>
          <p:cNvPr id="5" name="Slunce 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quarium_1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00438"/>
            <a:ext cx="4786346" cy="2991466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Obrázek 7" descr="atmosf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69" y="3857628"/>
            <a:ext cx="3038405" cy="2613028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v zlúčeninách, najmä vo vode H</a:t>
            </a:r>
            <a:r>
              <a:rPr lang="sk-SK" i="1" baseline="-25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2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O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Molekulový vodík H</a:t>
            </a:r>
            <a:r>
              <a:rPr lang="sk-SK" i="1" baseline="-25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2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sa vyskytuje vo vysokých vrstvách atmosféry</a:t>
            </a: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6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Výskyt </a:t>
            </a:r>
            <a:endParaRPr lang="sk-SK" sz="66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lunce 8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12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Postavenie v PSP</a:t>
            </a:r>
            <a:endParaRPr lang="sk-SK" sz="60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638" y="11802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protónové číslo vodíka je 1  - </a:t>
            </a:r>
            <a:r>
              <a:rPr lang="sk-SK" b="1" baseline="-25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1</a:t>
            </a:r>
            <a:r>
              <a:rPr lang="sk-SK" b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H</a:t>
            </a:r>
          </a:p>
          <a:p>
            <a:pPr>
              <a:buNone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(má 1 protón a 1 elektrón v atóme, nemá neutrón)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nachádza sa v I.A podskupine a v 1.perióde</a:t>
            </a: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atom_vodika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86190"/>
            <a:ext cx="2783356" cy="2880000"/>
          </a:xfrm>
          <a:prstGeom prst="rect">
            <a:avLst/>
          </a:prstGeom>
        </p:spPr>
      </p:pic>
      <p:pic>
        <p:nvPicPr>
          <p:cNvPr id="5" name="Obrázek 4" descr="sl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3962408" cy="3150293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lunce 5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Vlastnosti </a:t>
            </a:r>
            <a:endParaRPr lang="sk-SK" sz="66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tvorí dvojatómové molekuly H</a:t>
            </a:r>
            <a:r>
              <a:rPr lang="sk-SK" i="1" baseline="-25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2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bezfarebný plyn, bez zápachu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má najmenšiu hustotu zo všetkých prvkov na Zemi (14,5 x menšiu ako vzduch)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so vzduchom je výbušný</a:t>
            </a: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Slunce 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ek 5" descr="sov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071942"/>
            <a:ext cx="3483317" cy="241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Z histórie</a:t>
            </a:r>
            <a:endParaRPr lang="sk-SK" sz="66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055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objavil ho v roku 1766 Henry </a:t>
            </a:r>
            <a:r>
              <a:rPr lang="sk-SK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Cavendish</a:t>
            </a:r>
            <a:endParaRPr lang="sk-SK" i="1" dirty="0" smtClean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latinský názov </a:t>
            </a:r>
            <a:r>
              <a:rPr lang="sk-SK" b="1" i="1" dirty="0" err="1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hydrogenium</a:t>
            </a:r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pochádza z gréckych slov </a:t>
            </a:r>
            <a:r>
              <a:rPr lang="sk-SK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hydór</a:t>
            </a: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= voda a </a:t>
            </a:r>
            <a:r>
              <a:rPr lang="sk-SK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gennao</a:t>
            </a: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   = tvorím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v minulosti sa pre svoju malú hustotu používal na plnenie balónov, vzducholodí</a:t>
            </a:r>
          </a:p>
          <a:p>
            <a:pPr>
              <a:buNone/>
            </a:pPr>
            <a:endParaRPr lang="sk-SK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  </a:t>
            </a:r>
            <a:r>
              <a:rPr lang="sk-SK" sz="2400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gróf </a:t>
            </a:r>
            <a:r>
              <a:rPr lang="sk-SK" sz="2400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Zeppelin</a:t>
            </a:r>
            <a:endParaRPr lang="sk-SK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graf-zeppe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60" y="4365104"/>
            <a:ext cx="2109789" cy="2417245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ek 4" descr="graf_zeppelin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725144"/>
            <a:ext cx="2571768" cy="1813096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Výbuch vzducholode </a:t>
            </a:r>
            <a:r>
              <a:rPr lang="sk-SK" b="1" i="1" dirty="0" err="1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Hindenburg</a:t>
            </a:r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v roku 1937</a:t>
            </a:r>
            <a:endParaRPr lang="sk-SK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„Vnútri sa ozvala rana a diváci videli v zadnej časti malý záblesk. V tom momente plamene v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Lakehurste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v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 New Jersey ošľahli oblohu. Kostra vzducholode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Hindenburg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 sa rútila na zem.“ </a:t>
            </a:r>
          </a:p>
          <a:p>
            <a:pPr>
              <a:buNone/>
            </a:pP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hindenburg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4000528" cy="285752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ek 4" descr="hindenbu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86190"/>
            <a:ext cx="4071946" cy="281750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lunce 5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„Z horiacich trosiek sa plazili, vybiehali, vyskakovali ľudia. Za pol minúty bolo po všetkom. Aj po ére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vzduchoplavectva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.“</a:t>
            </a:r>
            <a:endParaRPr lang="sk-SK" i="1" dirty="0" smtClean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5" name="Obrázek 4" descr="vidicom-main-hinden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88" y="2428868"/>
            <a:ext cx="4663590" cy="3500462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Obrázek 7" descr="hindenburg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4292600" cy="334010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73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Použitie vodíka</a:t>
            </a:r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sk-SK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9217024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spolu s kyslíkom na zváranie a rezanie kovov (plameň má teplotu 3000°C)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 výrobu chlorovodíka </a:t>
            </a:r>
            <a:r>
              <a:rPr lang="sk-SK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HCl</a:t>
            </a:r>
            <a:endParaRPr lang="sk-SK" i="1" dirty="0" smtClean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 výrobu amoniaku NH</a:t>
            </a:r>
            <a:r>
              <a:rPr lang="sk-SK" i="1" baseline="-25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3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 stužovanie rastlinných tukov /</a:t>
            </a:r>
            <a:r>
              <a:rPr lang="sk-SK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Perla,Rama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./</a:t>
            </a:r>
          </a:p>
          <a:p>
            <a:pPr>
              <a:buFont typeface="Wingdings" pitchFamily="2" charset="2"/>
              <a:buChar char="q"/>
            </a:pPr>
            <a:r>
              <a:rPr lang="sk-SK" i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a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ko palivo v raketách</a:t>
            </a:r>
          </a:p>
          <a:p>
            <a:pPr>
              <a:buFont typeface="Wingdings" pitchFamily="2" charset="2"/>
              <a:buChar char="q"/>
            </a:pP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acety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714884"/>
            <a:ext cx="1643075" cy="1807382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ek 4" descr="65_Fotolia_2925267_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714884"/>
            <a:ext cx="1800221" cy="1800221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Obrázek 5" descr="74331-150px-hydrogen-chloride-3d-vdw-label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714884"/>
            <a:ext cx="1885644" cy="1747363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Zástupný symbol pro obsah 3" descr="amoniak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14884"/>
            <a:ext cx="1714512" cy="1773633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Slunce 7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24936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 smtClean="0"/>
              <a:t>Vodík vzniká ako plynný produkt pri chemickej  reakcii  zinku s kyselinou chlorovodíkovou. Podľa jeho unikania dokážeme posúdiť rýchlosť chemickej reakcie.</a:t>
            </a:r>
            <a:endParaRPr lang="sk-SK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k-SK" i="1" dirty="0" smtClean="0"/>
          </a:p>
          <a:p>
            <a:endParaRPr lang="sk-SK" dirty="0" smtClean="0"/>
          </a:p>
          <a:p>
            <a:endParaRPr lang="sk-SK" i="1" dirty="0" smtClean="0"/>
          </a:p>
        </p:txBody>
      </p:sp>
      <p:pic>
        <p:nvPicPr>
          <p:cNvPr id="4" name="Obrázok 3" descr="20180514_112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08104" y="4089040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20180514_112147.jpg"/>
          <p:cNvPicPr>
            <a:picLocks noChangeAspect="1"/>
          </p:cNvPicPr>
          <p:nvPr/>
        </p:nvPicPr>
        <p:blipFill>
          <a:blip r:embed="rId3" cstate="print"/>
          <a:srcRect b="17094"/>
          <a:stretch>
            <a:fillRect/>
          </a:stretch>
        </p:blipFill>
        <p:spPr>
          <a:xfrm rot="5400000">
            <a:off x="2794070" y="4342834"/>
            <a:ext cx="254774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20180514_111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1560" y="4325277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6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Vlastní 21">
      <a:dk1>
        <a:srgbClr val="00B0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361</Words>
  <Application>Microsoft Office PowerPoint</Application>
  <PresentationFormat>Prezentácia na obrazovke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Wingdings</vt:lpstr>
      <vt:lpstr>Motiv sady Office</vt:lpstr>
      <vt:lpstr>Vodík H2</vt:lpstr>
      <vt:lpstr>Výskyt </vt:lpstr>
      <vt:lpstr>Postavenie v PSP</vt:lpstr>
      <vt:lpstr>Vlastnosti </vt:lpstr>
      <vt:lpstr>Z histórie</vt:lpstr>
      <vt:lpstr>Výbuch vzducholode Hindenburg v roku 1937</vt:lpstr>
      <vt:lpstr>Prezentácia programu PowerPoint</vt:lpstr>
      <vt:lpstr>Použitie vodíka </vt:lpstr>
      <vt:lpstr>Prezentácia programu PowerPoint</vt:lpstr>
      <vt:lpstr>Príprava vodíka:</vt:lpstr>
      <vt:lpstr>Domáca úloha – bude na známku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Kyslík</dc:title>
  <dc:creator>Kayzer</dc:creator>
  <cp:lastModifiedBy>Uzivatel</cp:lastModifiedBy>
  <cp:revision>39</cp:revision>
  <dcterms:created xsi:type="dcterms:W3CDTF">2009-02-09T15:41:54Z</dcterms:created>
  <dcterms:modified xsi:type="dcterms:W3CDTF">2020-12-16T10:19:58Z</dcterms:modified>
</cp:coreProperties>
</file>