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75" r:id="rId4"/>
    <p:sldId id="273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8E3888"/>
    <a:srgbClr val="9933FF"/>
    <a:srgbClr val="000000"/>
    <a:srgbClr val="FEFC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3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C264-3C07-4175-98B6-265C56BDEBFF}" type="datetimeFigureOut">
              <a:rPr lang="sk-SK" smtClean="0"/>
              <a:pPr/>
              <a:t>27. 3. 2012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8" y="0"/>
            <a:ext cx="9104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42910" y="2130425"/>
            <a:ext cx="7500990" cy="1470025"/>
          </a:xfrm>
          <a:solidFill>
            <a:srgbClr val="8E3888"/>
          </a:solidFill>
          <a:ln w="57150">
            <a:solidFill>
              <a:srgbClr val="FFFF00"/>
            </a:solidFill>
          </a:ln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k-SK" sz="8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Alkalické kovy</a:t>
            </a:r>
            <a:endParaRPr lang="sk-SK" sz="8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Obrázek 10" descr="lit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786190"/>
            <a:ext cx="2571750" cy="2905125"/>
          </a:xfrm>
          <a:prstGeom prst="rect">
            <a:avLst/>
          </a:prstGeom>
        </p:spPr>
      </p:pic>
      <p:pic>
        <p:nvPicPr>
          <p:cNvPr id="14" name="Obrázek 13" descr="melon s draslik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929067"/>
            <a:ext cx="1943534" cy="26432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ek 8" descr="drasl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357694"/>
            <a:ext cx="2650195" cy="221457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k-SK" sz="72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Li</a:t>
            </a:r>
            <a:r>
              <a:rPr lang="sk-SK" sz="7200" b="1" i="1" baseline="30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hlavným zdrojom pre človeka sú minerálne vody a citrusové plody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lieči najmä duševné choroby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7" name="Obrázek 6" descr="mineralk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00438"/>
            <a:ext cx="1905000" cy="28575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Obrázek 8" descr="citrus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300" y="3429000"/>
            <a:ext cx="3115342" cy="20717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Obrázek 4" descr="mineral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714884"/>
            <a:ext cx="1643049" cy="194537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Obrázek 7" descr="citrusy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000636"/>
            <a:ext cx="2124075" cy="1685925"/>
          </a:xfrm>
          <a:prstGeom prst="rect">
            <a:avLst/>
          </a:prstGeom>
        </p:spPr>
      </p:pic>
      <p:sp>
        <p:nvSpPr>
          <p:cNvPr id="10" name="Slunce 9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sk-SK" sz="6600" b="1" i="1" baseline="30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sk-SK" sz="66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používa sa do pouličného osvetlenia</a:t>
            </a: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 (sodíkové lampy svietia nažlto)</a:t>
            </a: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nachádza sa v </a:t>
            </a:r>
            <a:r>
              <a:rPr lang="sk-SK" sz="2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kuchynskej soli </a:t>
            </a:r>
            <a:r>
              <a:rPr lang="sk-SK" sz="28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NaCl</a:t>
            </a:r>
            <a:r>
              <a:rPr lang="sk-SK" sz="2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     </a:t>
            </a:r>
            <a:r>
              <a:rPr lang="sk-SK" sz="2800" i="1" dirty="0" smtClean="0">
                <a:ln w="19050">
                  <a:noFill/>
                </a:ln>
                <a:latin typeface="Comic Sans MS" pitchFamily="66" charset="0"/>
              </a:rPr>
              <a:t>a v zelenine</a:t>
            </a:r>
            <a:endParaRPr lang="sk-SK" sz="2800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vysoký príjem soli môže vyvolať choroby ciev, srdca ale aj rakovinu žalúdka</a:t>
            </a:r>
            <a:endParaRPr lang="sk-SK" sz="2800" i="1" dirty="0">
              <a:latin typeface="Comic Sans MS" pitchFamily="66" charset="0"/>
            </a:endParaRPr>
          </a:p>
        </p:txBody>
      </p:sp>
      <p:pic>
        <p:nvPicPr>
          <p:cNvPr id="5" name="Obrázek 4" descr="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518429"/>
            <a:ext cx="2857540" cy="214315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Obrázek 5" descr="zelen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500570"/>
            <a:ext cx="2928958" cy="21337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</a:t>
            </a:r>
            <a:r>
              <a:rPr lang="sk-SK" sz="6600" b="1" i="1" baseline="30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sk-SK" sz="66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človek ho potrebuje na činnosť krvného obehu, tráviaceho a nervového systému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je v zemiakoch, ovocí a zelenine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zelenina-1159984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429000"/>
            <a:ext cx="3570493" cy="268344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Obrázek 8" descr="zemia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3643311" cy="27324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Obrázek 7" descr="ovoci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183385"/>
            <a:ext cx="2857473" cy="251457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Ďakujem za pozornosť</a:t>
            </a:r>
            <a:endParaRPr lang="sk-SK" sz="4800" b="1" i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2000232" y="2643182"/>
            <a:ext cx="521497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k-SK" sz="4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Mariana </a:t>
            </a:r>
            <a:r>
              <a:rPr lang="sk-SK" sz="4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Pavelčáková</a:t>
            </a:r>
            <a:endParaRPr lang="sk-SK" sz="40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28794" y="3929066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Zdroj: </a:t>
            </a:r>
            <a:r>
              <a:rPr lang="sk-SK" sz="24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E.Adamkovič</a:t>
            </a:r>
            <a:r>
              <a:rPr lang="sk-SK" sz="24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: Chémia 8</a:t>
            </a:r>
          </a:p>
          <a:p>
            <a:r>
              <a:rPr lang="sk-SK" sz="24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  </a:t>
            </a:r>
            <a:r>
              <a:rPr lang="sk-SK" sz="24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www.google.sk</a:t>
            </a:r>
            <a:endParaRPr lang="sk-SK" sz="2400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Obrázek 7" descr="narc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00438"/>
            <a:ext cx="2114550" cy="2828925"/>
          </a:xfrm>
          <a:prstGeom prst="rect">
            <a:avLst/>
          </a:prstGeom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Šesť chemických prvkov I.A podskupiny PSP má spoločný názov </a:t>
            </a:r>
            <a:r>
              <a:rPr lang="sk-SK" sz="53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Alkalické kovy</a:t>
            </a:r>
            <a:endParaRPr lang="sk-SK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3900" i="1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sk-SK" sz="3900" i="1" dirty="0" smtClean="0">
                <a:latin typeface="Comic Sans MS" pitchFamily="66" charset="0"/>
              </a:rPr>
              <a:t>          </a:t>
            </a:r>
            <a:r>
              <a:rPr lang="sk-SK" sz="4600" i="1" dirty="0" smtClean="0">
                <a:latin typeface="Comic Sans MS" pitchFamily="66" charset="0"/>
              </a:rPr>
              <a:t>lítium           </a:t>
            </a:r>
            <a:r>
              <a:rPr lang="sk-SK" sz="4600" i="1" dirty="0" err="1" smtClean="0">
                <a:latin typeface="Comic Sans MS" pitchFamily="66" charset="0"/>
              </a:rPr>
              <a:t>lithium</a:t>
            </a:r>
            <a:r>
              <a:rPr lang="sk-SK" sz="4600" i="1" dirty="0" smtClean="0">
                <a:latin typeface="Comic Sans MS" pitchFamily="66" charset="0"/>
              </a:rPr>
              <a:t>         </a:t>
            </a:r>
            <a:r>
              <a:rPr lang="sk-SK" sz="4600" i="1" dirty="0" err="1" smtClean="0">
                <a:latin typeface="Comic Sans MS" pitchFamily="66" charset="0"/>
              </a:rPr>
              <a:t>Li</a:t>
            </a:r>
            <a:endParaRPr lang="sk-SK" sz="4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sodík            </a:t>
            </a:r>
            <a:r>
              <a:rPr lang="sk-SK" sz="4600" i="1" dirty="0" err="1" smtClean="0">
                <a:latin typeface="Comic Sans MS" pitchFamily="66" charset="0"/>
              </a:rPr>
              <a:t>natrium</a:t>
            </a:r>
            <a:r>
              <a:rPr lang="sk-SK" sz="4600" i="1" dirty="0" smtClean="0">
                <a:latin typeface="Comic Sans MS" pitchFamily="66" charset="0"/>
              </a:rPr>
              <a:t>       Na</a:t>
            </a: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draslík         </a:t>
            </a:r>
            <a:r>
              <a:rPr lang="sk-SK" sz="4600" i="1" dirty="0" err="1" smtClean="0">
                <a:latin typeface="Comic Sans MS" pitchFamily="66" charset="0"/>
              </a:rPr>
              <a:t>kalium</a:t>
            </a:r>
            <a:r>
              <a:rPr lang="sk-SK" sz="4600" i="1" dirty="0" smtClean="0">
                <a:latin typeface="Comic Sans MS" pitchFamily="66" charset="0"/>
              </a:rPr>
              <a:t>          K</a:t>
            </a: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</a:t>
            </a:r>
            <a:r>
              <a:rPr lang="sk-SK" sz="4600" i="1" dirty="0" err="1" smtClean="0">
                <a:latin typeface="Comic Sans MS" pitchFamily="66" charset="0"/>
              </a:rPr>
              <a:t>rubídium</a:t>
            </a:r>
            <a:r>
              <a:rPr lang="sk-SK" sz="4600" i="1" dirty="0" smtClean="0">
                <a:latin typeface="Comic Sans MS" pitchFamily="66" charset="0"/>
              </a:rPr>
              <a:t>      </a:t>
            </a:r>
            <a:r>
              <a:rPr lang="sk-SK" sz="4600" i="1" dirty="0" err="1" smtClean="0">
                <a:latin typeface="Comic Sans MS" pitchFamily="66" charset="0"/>
              </a:rPr>
              <a:t>rubidium</a:t>
            </a:r>
            <a:r>
              <a:rPr lang="sk-SK" sz="4600" i="1" dirty="0" smtClean="0">
                <a:latin typeface="Comic Sans MS" pitchFamily="66" charset="0"/>
              </a:rPr>
              <a:t>      </a:t>
            </a:r>
            <a:r>
              <a:rPr lang="sk-SK" sz="4600" i="1" dirty="0" err="1" smtClean="0">
                <a:latin typeface="Comic Sans MS" pitchFamily="66" charset="0"/>
              </a:rPr>
              <a:t>Rb</a:t>
            </a:r>
            <a:endParaRPr lang="sk-SK" sz="4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</a:t>
            </a:r>
            <a:r>
              <a:rPr lang="sk-SK" sz="4600" i="1" dirty="0" err="1" smtClean="0">
                <a:latin typeface="Comic Sans MS" pitchFamily="66" charset="0"/>
              </a:rPr>
              <a:t>cézium</a:t>
            </a:r>
            <a:r>
              <a:rPr lang="sk-SK" sz="4600" i="1" dirty="0" smtClean="0">
                <a:latin typeface="Comic Sans MS" pitchFamily="66" charset="0"/>
              </a:rPr>
              <a:t>         </a:t>
            </a:r>
            <a:r>
              <a:rPr lang="sk-SK" sz="4600" i="1" dirty="0" err="1" smtClean="0">
                <a:latin typeface="Comic Sans MS" pitchFamily="66" charset="0"/>
              </a:rPr>
              <a:t>caesium</a:t>
            </a:r>
            <a:r>
              <a:rPr lang="sk-SK" sz="4600" i="1" dirty="0" smtClean="0">
                <a:latin typeface="Comic Sans MS" pitchFamily="66" charset="0"/>
              </a:rPr>
              <a:t>       </a:t>
            </a:r>
            <a:r>
              <a:rPr lang="sk-SK" sz="4600" i="1" dirty="0" err="1" smtClean="0">
                <a:latin typeface="Comic Sans MS" pitchFamily="66" charset="0"/>
              </a:rPr>
              <a:t>Cs</a:t>
            </a:r>
            <a:endParaRPr lang="sk-SK" sz="4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</a:t>
            </a:r>
            <a:r>
              <a:rPr lang="sk-SK" sz="4600" i="1" dirty="0" err="1" smtClean="0">
                <a:latin typeface="Comic Sans MS" pitchFamily="66" charset="0"/>
              </a:rPr>
              <a:t>francium</a:t>
            </a:r>
            <a:r>
              <a:rPr lang="sk-SK" sz="4600" i="1" dirty="0" smtClean="0">
                <a:latin typeface="Comic Sans MS" pitchFamily="66" charset="0"/>
              </a:rPr>
              <a:t>      </a:t>
            </a:r>
            <a:r>
              <a:rPr lang="sk-SK" sz="4600" i="1" dirty="0" err="1" smtClean="0">
                <a:latin typeface="Comic Sans MS" pitchFamily="66" charset="0"/>
              </a:rPr>
              <a:t>francium</a:t>
            </a:r>
            <a:r>
              <a:rPr lang="sk-SK" sz="4600" i="1" dirty="0" smtClean="0">
                <a:latin typeface="Comic Sans MS" pitchFamily="66" charset="0"/>
              </a:rPr>
              <a:t>     </a:t>
            </a:r>
            <a:r>
              <a:rPr lang="sk-SK" sz="4600" i="1" dirty="0" err="1" smtClean="0">
                <a:latin typeface="Comic Sans MS" pitchFamily="66" charset="0"/>
              </a:rPr>
              <a:t>Fr</a:t>
            </a:r>
            <a:endParaRPr lang="sk-SK" sz="3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4" name="Slunce 3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Takto vyzerajú</a:t>
            </a:r>
            <a:endParaRPr lang="sk-SK" sz="66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   </a:t>
            </a:r>
            <a:r>
              <a:rPr lang="sk-SK" sz="2400" i="1" dirty="0" smtClean="0">
                <a:latin typeface="Comic Sans MS" pitchFamily="66" charset="0"/>
              </a:rPr>
              <a:t>sodík </a:t>
            </a:r>
            <a:r>
              <a:rPr lang="sk-SK" sz="2800" i="1" dirty="0" smtClean="0">
                <a:latin typeface="Comic Sans MS" pitchFamily="66" charset="0"/>
              </a:rPr>
              <a:t>                           </a:t>
            </a: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                                       </a:t>
            </a:r>
            <a:r>
              <a:rPr lang="sk-SK" sz="2400" i="1" dirty="0" err="1" smtClean="0">
                <a:latin typeface="Comic Sans MS" pitchFamily="66" charset="0"/>
              </a:rPr>
              <a:t>cézium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draslík</a:t>
            </a:r>
            <a:r>
              <a:rPr lang="sk-SK" i="1" dirty="0" smtClean="0">
                <a:latin typeface="Comic Sans MS" pitchFamily="66" charset="0"/>
              </a:rPr>
              <a:t>                        </a:t>
            </a: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                                    </a:t>
            </a:r>
            <a:r>
              <a:rPr lang="sk-SK" sz="2400" i="1" dirty="0" err="1" smtClean="0">
                <a:latin typeface="Comic Sans MS" pitchFamily="66" charset="0"/>
              </a:rPr>
              <a:t>francium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           </a:t>
            </a:r>
            <a:r>
              <a:rPr lang="sk-SK" sz="2400" i="1" dirty="0" err="1" smtClean="0">
                <a:latin typeface="Comic Sans MS" pitchFamily="66" charset="0"/>
              </a:rPr>
              <a:t>rubídium</a:t>
            </a:r>
            <a:endParaRPr lang="sk-SK" sz="2400" dirty="0"/>
          </a:p>
        </p:txBody>
      </p:sp>
      <p:pic>
        <p:nvPicPr>
          <p:cNvPr id="5" name="Zástupný symbol pro obsah 3" descr="dras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2095500" cy="16192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Obrázek 5" descr="rubidi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643314"/>
            <a:ext cx="2106750" cy="15716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ek 8" descr="R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571876"/>
            <a:ext cx="2286015" cy="171451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Obrázek 9" descr="Rb,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1" y="5000636"/>
            <a:ext cx="3060119" cy="16830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Obrázek 10" descr="50px-Radiation_warning_symbol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643314"/>
            <a:ext cx="476250" cy="476250"/>
          </a:xfrm>
          <a:prstGeom prst="rect">
            <a:avLst/>
          </a:prstGeom>
        </p:spPr>
      </p:pic>
      <p:pic>
        <p:nvPicPr>
          <p:cNvPr id="13" name="Obrázek 12" descr="Cs,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1714488"/>
            <a:ext cx="2955017" cy="16104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2" name="Slunce 11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Kde ich hľadať v PSP ?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7" name="Obrázek 16" descr="tab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36944"/>
            <a:ext cx="7072362" cy="4514274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428596" y="2786058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ipka doprava 9"/>
          <p:cNvSpPr/>
          <p:nvPr/>
        </p:nvSpPr>
        <p:spPr>
          <a:xfrm>
            <a:off x="428596" y="3214686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ipka doprava 10"/>
          <p:cNvSpPr/>
          <p:nvPr/>
        </p:nvSpPr>
        <p:spPr>
          <a:xfrm>
            <a:off x="428596" y="3571876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ipka doprava 11"/>
          <p:cNvSpPr/>
          <p:nvPr/>
        </p:nvSpPr>
        <p:spPr>
          <a:xfrm>
            <a:off x="428596" y="4000504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ipka doprava 12"/>
          <p:cNvSpPr/>
          <p:nvPr/>
        </p:nvSpPr>
        <p:spPr>
          <a:xfrm>
            <a:off x="428596" y="4429132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ipka doprava 13"/>
          <p:cNvSpPr/>
          <p:nvPr/>
        </p:nvSpPr>
        <p:spPr>
          <a:xfrm>
            <a:off x="428596" y="4786322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Slunce 1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8E3888">
                  <a:shade val="30000"/>
                  <a:satMod val="115000"/>
                </a:srgbClr>
              </a:gs>
              <a:gs pos="50000">
                <a:srgbClr val="8E3888">
                  <a:shade val="67500"/>
                  <a:satMod val="115000"/>
                </a:srgbClr>
              </a:gs>
              <a:gs pos="100000">
                <a:srgbClr val="8E388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Stavba atómu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sz="5800" i="1" dirty="0" smtClean="0">
                <a:solidFill>
                  <a:srgbClr val="000000"/>
                </a:solidFill>
                <a:latin typeface="Comic Sans MS" pitchFamily="66" charset="0"/>
              </a:rPr>
              <a:t>na valenčnej vrstve majú </a:t>
            </a:r>
            <a:r>
              <a:rPr lang="sk-SK" sz="5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1 elektrón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3400" i="1" dirty="0" smtClean="0">
                <a:latin typeface="Comic Sans MS" pitchFamily="66" charset="0"/>
              </a:rPr>
              <a:t>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              </a:t>
            </a: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sz="3800" i="1" dirty="0" smtClean="0">
                <a:latin typeface="Comic Sans MS" pitchFamily="66" charset="0"/>
              </a:rPr>
              <a:t>                                </a:t>
            </a: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8" name="Obrázek 7" descr="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2428892" cy="24288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ek 8" descr="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85992"/>
            <a:ext cx="2428892" cy="24288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Obrázek 9" descr="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285992"/>
            <a:ext cx="2428892" cy="24288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Obrázek 10" descr="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572008"/>
            <a:ext cx="1857388" cy="1857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Obrázek 11" descr="F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572008"/>
            <a:ext cx="1857388" cy="1857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Obrázek 12" descr="R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216" y="4572008"/>
            <a:ext cx="1857388" cy="1857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Prstenec 13"/>
          <p:cNvSpPr/>
          <p:nvPr/>
        </p:nvSpPr>
        <p:spPr>
          <a:xfrm>
            <a:off x="2357422" y="3000372"/>
            <a:ext cx="914400" cy="9144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Prstenec 14"/>
          <p:cNvSpPr/>
          <p:nvPr/>
        </p:nvSpPr>
        <p:spPr>
          <a:xfrm>
            <a:off x="5000628" y="3000372"/>
            <a:ext cx="914400" cy="9144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Prstenec 15"/>
          <p:cNvSpPr/>
          <p:nvPr/>
        </p:nvSpPr>
        <p:spPr>
          <a:xfrm>
            <a:off x="7715272" y="3000372"/>
            <a:ext cx="914400" cy="9144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Prstenec 16"/>
          <p:cNvSpPr/>
          <p:nvPr/>
        </p:nvSpPr>
        <p:spPr>
          <a:xfrm>
            <a:off x="3071802" y="5357826"/>
            <a:ext cx="414334" cy="3428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Prstenec 17"/>
          <p:cNvSpPr/>
          <p:nvPr/>
        </p:nvSpPr>
        <p:spPr>
          <a:xfrm>
            <a:off x="5072066" y="5357826"/>
            <a:ext cx="414334" cy="3428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9" name="Prstenec 18"/>
          <p:cNvSpPr/>
          <p:nvPr/>
        </p:nvSpPr>
        <p:spPr>
          <a:xfrm>
            <a:off x="7143768" y="5286388"/>
            <a:ext cx="414334" cy="3428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0" name="Slunce 19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Vlastnosti </a:t>
            </a:r>
            <a:endParaRPr lang="sk-SK" sz="66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sú striebrolesklé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mäkké, dajú sa krájať nožom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na vzduchu sa rýchlo pokrývajú vrstvičkou zlúčeniny s kyslíkom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chránia sa tak, že sa ukladajú v petroleji</a:t>
            </a:r>
          </a:p>
          <a:p>
            <a:pPr>
              <a:buFont typeface="Wingdings" pitchFamily="2" charset="2"/>
              <a:buChar char="v"/>
            </a:pPr>
            <a:r>
              <a:rPr lang="sk-SK" i="1" dirty="0" err="1" smtClean="0">
                <a:latin typeface="Comic Sans MS" pitchFamily="66" charset="0"/>
              </a:rPr>
              <a:t>Rb</a:t>
            </a:r>
            <a:r>
              <a:rPr lang="sk-SK" i="1" dirty="0" smtClean="0">
                <a:latin typeface="Comic Sans MS" pitchFamily="66" charset="0"/>
              </a:rPr>
              <a:t> a </a:t>
            </a:r>
            <a:r>
              <a:rPr lang="sk-SK" i="1" dirty="0" err="1" smtClean="0">
                <a:latin typeface="Comic Sans MS" pitchFamily="66" charset="0"/>
              </a:rPr>
              <a:t>Cs</a:t>
            </a:r>
            <a:r>
              <a:rPr lang="sk-SK" i="1" dirty="0" smtClean="0">
                <a:latin typeface="Comic Sans MS" pitchFamily="66" charset="0"/>
              </a:rPr>
              <a:t> sú natoľko reaktívne, že sa musia zataviť do skla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majú malú hustotu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a nízku teplotu topenia</a:t>
            </a: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6" name="Obrázek 5" descr="sod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572008"/>
            <a:ext cx="2676525" cy="1905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Slunce 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sk-SK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Prečo sú alkalické kovy veľmi reaktívne?</a:t>
            </a:r>
            <a:endParaRPr lang="sk-SK" b="1" i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všetky majú </a:t>
            </a:r>
            <a:r>
              <a:rPr lang="sk-SK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malú</a:t>
            </a:r>
            <a:r>
              <a:rPr lang="sk-SK" i="1" dirty="0" smtClean="0">
                <a:latin typeface="Comic Sans MS" pitchFamily="66" charset="0"/>
              </a:rPr>
              <a:t> hodnotu </a:t>
            </a:r>
            <a:r>
              <a:rPr lang="sk-SK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elektronegativity</a:t>
            </a:r>
            <a:endParaRPr lang="sk-SK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ľahko strácajú 1 elektrón a preto vytvárajú </a:t>
            </a:r>
            <a:r>
              <a:rPr lang="sk-SK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katióny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</a:t>
            </a:r>
            <a:r>
              <a:rPr lang="sk-SK" b="1" i="1" dirty="0" err="1" smtClean="0">
                <a:latin typeface="Comic Sans MS" pitchFamily="66" charset="0"/>
              </a:rPr>
              <a:t>Li</a:t>
            </a:r>
            <a:r>
              <a:rPr lang="sk-SK" b="1" i="1" dirty="0" smtClean="0">
                <a:latin typeface="Comic Sans MS" pitchFamily="66" charset="0"/>
              </a:rPr>
              <a:t>.  -  1e</a:t>
            </a:r>
            <a:r>
              <a:rPr lang="sk-SK" b="1" i="1" baseline="30000" dirty="0" smtClean="0">
                <a:latin typeface="Comic Sans MS" pitchFamily="66" charset="0"/>
              </a:rPr>
              <a:t>-</a:t>
            </a:r>
            <a:r>
              <a:rPr lang="sk-SK" b="1" i="1" dirty="0" smtClean="0">
                <a:latin typeface="Comic Sans MS" pitchFamily="66" charset="0"/>
              </a:rPr>
              <a:t>          </a:t>
            </a:r>
            <a:r>
              <a:rPr lang="sk-SK" b="1" i="1" dirty="0" err="1" smtClean="0">
                <a:latin typeface="Comic Sans MS" pitchFamily="66" charset="0"/>
              </a:rPr>
              <a:t>Li</a:t>
            </a:r>
            <a:r>
              <a:rPr lang="sk-SK" b="1" i="1" baseline="30000" dirty="0" smtClean="0">
                <a:latin typeface="Comic Sans MS" pitchFamily="66" charset="0"/>
              </a:rPr>
              <a:t>+</a:t>
            </a: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  Na. - 1e</a:t>
            </a:r>
            <a:r>
              <a:rPr lang="sk-SK" b="1" i="1" baseline="30000" dirty="0" smtClean="0">
                <a:latin typeface="Comic Sans MS" pitchFamily="66" charset="0"/>
              </a:rPr>
              <a:t>-</a:t>
            </a:r>
            <a:r>
              <a:rPr lang="sk-SK" b="1" i="1" dirty="0" smtClean="0">
                <a:latin typeface="Comic Sans MS" pitchFamily="66" charset="0"/>
              </a:rPr>
              <a:t>          Na</a:t>
            </a:r>
            <a:r>
              <a:rPr lang="sk-SK" b="1" i="1" baseline="30000" dirty="0" smtClean="0">
                <a:latin typeface="Comic Sans MS" pitchFamily="66" charset="0"/>
              </a:rPr>
              <a:t>+</a:t>
            </a: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  K.   - 1e</a:t>
            </a:r>
            <a:r>
              <a:rPr lang="sk-SK" b="1" i="1" baseline="30000" dirty="0" smtClean="0">
                <a:latin typeface="Comic Sans MS" pitchFamily="66" charset="0"/>
              </a:rPr>
              <a:t>-</a:t>
            </a:r>
            <a:r>
              <a:rPr lang="sk-SK" b="1" i="1" dirty="0" smtClean="0">
                <a:latin typeface="Comic Sans MS" pitchFamily="66" charset="0"/>
              </a:rPr>
              <a:t>          K</a:t>
            </a:r>
            <a:r>
              <a:rPr lang="sk-SK" b="1" i="1" baseline="30000" dirty="0" smtClean="0">
                <a:latin typeface="Comic Sans MS" pitchFamily="66" charset="0"/>
              </a:rPr>
              <a:t>+</a:t>
            </a: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v zlúčeninách tvoria prevažne </a:t>
            </a:r>
            <a:r>
              <a:rPr lang="sk-SK" sz="2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iónové väzby</a:t>
            </a:r>
            <a:endParaRPr lang="sk-SK" sz="28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857620" y="4214818"/>
            <a:ext cx="78581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ipka doprava 5"/>
          <p:cNvSpPr/>
          <p:nvPr/>
        </p:nvSpPr>
        <p:spPr>
          <a:xfrm>
            <a:off x="3857620" y="4786322"/>
            <a:ext cx="78581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 doprava 6"/>
          <p:cNvSpPr/>
          <p:nvPr/>
        </p:nvSpPr>
        <p:spPr>
          <a:xfrm>
            <a:off x="3857620" y="5429264"/>
            <a:ext cx="78581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lunce 7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Sfarbenie plameňa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zlúčeniny alkalických kovov sa dajú ľahko rozlíšiť v plameni</a:t>
            </a:r>
          </a:p>
          <a:p>
            <a:pPr>
              <a:buNone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alkalicke-kovy-pla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496"/>
            <a:ext cx="4691916" cy="345929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Slunce 5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Reakcia s vodou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 vodou reagujú veľmi </a:t>
            </a:r>
            <a:r>
              <a:rPr lang="sk-SK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búrlivo</a:t>
            </a:r>
            <a:r>
              <a:rPr lang="sk-SK" i="1" dirty="0" smtClean="0">
                <a:latin typeface="Comic Sans MS" pitchFamily="66" charset="0"/>
              </a:rPr>
              <a:t>, niektoré pri tom vybuchujú</a:t>
            </a: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b="1" i="1" dirty="0" smtClean="0">
                <a:latin typeface="Comic Sans MS" pitchFamily="66" charset="0"/>
              </a:rPr>
              <a:t>2 Na  +  2 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O         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 +  2 </a:t>
            </a:r>
            <a:r>
              <a:rPr lang="sk-SK" b="1" i="1" dirty="0" err="1" smtClean="0">
                <a:latin typeface="Comic Sans MS" pitchFamily="66" charset="0"/>
              </a:rPr>
              <a:t>NaOH</a:t>
            </a: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sodík           voda                 vodík       hydroxid</a:t>
            </a: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                                                           sodný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alkalické kovy nikdy </a:t>
            </a:r>
            <a:r>
              <a:rPr lang="sk-SK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nechytáme</a:t>
            </a:r>
            <a:r>
              <a:rPr lang="sk-SK" i="1" dirty="0" smtClean="0">
                <a:latin typeface="Comic Sans MS" pitchFamily="66" charset="0"/>
              </a:rPr>
              <a:t>            </a:t>
            </a:r>
            <a:r>
              <a:rPr lang="sk-SK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do ruky</a:t>
            </a:r>
            <a:endParaRPr lang="sk-SK" b="1" i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4214810" y="3571876"/>
            <a:ext cx="114300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esk 5"/>
          <p:cNvSpPr/>
          <p:nvPr/>
        </p:nvSpPr>
        <p:spPr>
          <a:xfrm>
            <a:off x="7072330" y="5072074"/>
            <a:ext cx="1571636" cy="121444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298</Words>
  <Application>Microsoft Office PowerPoint</Application>
  <PresentationFormat>Prezentácia na obrazovke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Alkalické kovy</vt:lpstr>
      <vt:lpstr>Šesť chemických prvkov I.A podskupiny PSP má spoločný názov Alkalické kovy</vt:lpstr>
      <vt:lpstr>Takto vyzerajú</vt:lpstr>
      <vt:lpstr>Kde ich hľadať v PSP ?</vt:lpstr>
      <vt:lpstr>Stavba atómu</vt:lpstr>
      <vt:lpstr>Vlastnosti </vt:lpstr>
      <vt:lpstr>Prečo sú alkalické kovy veľmi reaktívne?</vt:lpstr>
      <vt:lpstr>Sfarbenie plameňa</vt:lpstr>
      <vt:lpstr>Reakcia s vodou</vt:lpstr>
      <vt:lpstr>Li+ </vt:lpstr>
      <vt:lpstr>Na+</vt:lpstr>
      <vt:lpstr>K+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Kayzer</dc:creator>
  <cp:lastModifiedBy>lenovo_ntb</cp:lastModifiedBy>
  <cp:revision>74</cp:revision>
  <dcterms:created xsi:type="dcterms:W3CDTF">2008-12-12T16:41:29Z</dcterms:created>
  <dcterms:modified xsi:type="dcterms:W3CDTF">2012-03-27T10:27:24Z</dcterms:modified>
</cp:coreProperties>
</file>