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F3F1F"/>
    <a:srgbClr val="996633"/>
    <a:srgbClr val="FFDD7D"/>
    <a:srgbClr val="FFCC66"/>
    <a:srgbClr val="EFA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F1F1-9D45-4D14-805E-F18AAE34605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1D8BA-55D1-412F-ABE9-A2DE9C991D2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A8532-079A-449B-86C7-1CF5B8EA59D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B57F-F34E-48CA-80C6-71136E48EC5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93655-0875-4D4C-9990-69D5C55E1EA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CE39-32C8-453A-A353-61559B2C429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CDA2F-24D6-48A2-B063-24626F64F5B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7D3D2-0BFC-44EA-AA31-CC07FB5C016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B7F29-0BC9-44FC-8598-8D3495E1D35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B6788-8E2B-4B61-9812-8D9A79AACDF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8EF73-5898-4B5C-A53F-9A3A2FB0CCC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144519-150A-4199-8E17-7D68DE88DDF8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schemie.euweb.cz/atomy/grafit.jpg" TargetMode="External"/><Relationship Id="rId13" Type="http://schemas.openxmlformats.org/officeDocument/2006/relationships/hyperlink" Target="http://www.chem-web.info/Moleculs/White_fosfor.png" TargetMode="External"/><Relationship Id="rId18" Type="http://schemas.openxmlformats.org/officeDocument/2006/relationships/hyperlink" Target="http://www.ascsro.sk/library/images/Sk_8_hygiena_potraviny_nabytok/Sk_816_univerzalne_cistiace_prostriedky/web_chloramin_T.jpg" TargetMode="External"/><Relationship Id="rId3" Type="http://schemas.openxmlformats.org/officeDocument/2006/relationships/hyperlink" Target="http://upload.wikimedia.org/wikipedia/commons/thumb/3/33Polykristalines_Silizium.jpg/290px-Polykristalines_Silizium.jpg" TargetMode="External"/><Relationship Id="rId21" Type="http://schemas.openxmlformats.org/officeDocument/2006/relationships/hyperlink" Target="http://taplalkozas.bioenergetikus.hu/taplalkozas/image046.jpg" TargetMode="External"/><Relationship Id="rId7" Type="http://schemas.openxmlformats.org/officeDocument/2006/relationships/hyperlink" Target="http://antihzds.szm.com/Ludske%20telo.gif" TargetMode="External"/><Relationship Id="rId12" Type="http://schemas.openxmlformats.org/officeDocument/2006/relationships/hyperlink" Target="http://www.angelo.edu/faculty/kboudrea/molecule_gallery/element016_sulfur/sulfur_roll_03.jpg" TargetMode="External"/><Relationship Id="rId17" Type="http://schemas.openxmlformats.org/officeDocument/2006/relationships/hyperlink" Target="http://www.oskole.sk/pages/printpage.php?clanok=4572" TargetMode="External"/><Relationship Id="rId2" Type="http://schemas.openxmlformats.org/officeDocument/2006/relationships/hyperlink" Target="http://procproto.cz/wpcontent/uploads/elektronika.jpeg" TargetMode="External"/><Relationship Id="rId16" Type="http://schemas.openxmlformats.org/officeDocument/2006/relationships/hyperlink" Target="http://www.mwminerals.com/image/37960010_scaled_1213x810.JPG" TargetMode="External"/><Relationship Id="rId20" Type="http://schemas.openxmlformats.org/officeDocument/2006/relationships/hyperlink" Target="http://www.oskole.sk/userfiles/image/ch%C3%A9mia/halogeny/image0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avenawaits.files.wordpress.com/2008/06/lithosphere1.jpg" TargetMode="External"/><Relationship Id="rId11" Type="http://schemas.openxmlformats.org/officeDocument/2006/relationships/hyperlink" Target="http://t3.gstatic.com/images?q=tbn:ANd9GcSM-MlRxi-8ubAcaVHM-LxGXcA4EVCU1ET9Nt3rW9xiIbYAtZaFWbxXIZ8H" TargetMode="External"/><Relationship Id="rId5" Type="http://schemas.openxmlformats.org/officeDocument/2006/relationships/hyperlink" Target="http://www.evaporubska.estranky.sk/archiv/iobrazek/5" TargetMode="External"/><Relationship Id="rId15" Type="http://schemas.openxmlformats.org/officeDocument/2006/relationships/hyperlink" Target="http://www.jnd.qc.ca/travaux_eleves/Tableau_periodique_2009/11/20A/gonflagehelium.jpg" TargetMode="External"/><Relationship Id="rId10" Type="http://schemas.openxmlformats.org/officeDocument/2006/relationships/hyperlink" Target="http://ojs.ujf.cas.cz/~wagner/prednasky/energie/Image626.jpg" TargetMode="External"/><Relationship Id="rId19" Type="http://schemas.openxmlformats.org/officeDocument/2006/relationships/hyperlink" Target="http://www.nove-bazeny.cz/_data/upload/Image/P1000137.jpg" TargetMode="External"/><Relationship Id="rId4" Type="http://schemas.openxmlformats.org/officeDocument/2006/relationships/hyperlink" Target="http://www.instablogsimages.com/images/2007/12/20/earths-atmosphere_18.jpg" TargetMode="External"/><Relationship Id="rId9" Type="http://schemas.openxmlformats.org/officeDocument/2006/relationships/hyperlink" Target="http://www.fpv.umb.sk/~vzdchem/KEGA/TUR/VZDUCH/Vzduch01_soubory/image015.jpg" TargetMode="External"/><Relationship Id="rId14" Type="http://schemas.openxmlformats.org/officeDocument/2006/relationships/hyperlink" Target="http://financialsurvivalradio.com/wp-content/uploads/2011/10/Helium-1.jpg" TargetMode="External"/><Relationship Id="rId22" Type="http://schemas.openxmlformats.org/officeDocument/2006/relationships/hyperlink" Target="http://www.pitynka.estranky.cz/img/picture/69/betadine_packsho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60" y="3500438"/>
            <a:ext cx="6500858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Kovy, </a:t>
            </a:r>
            <a:r>
              <a:rPr lang="sk-SK" sz="48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polokovy</a:t>
            </a:r>
            <a:r>
              <a:rPr lang="sk-SK" sz="4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 a nekovy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4857760"/>
            <a:ext cx="5929354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60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Polokovy</a:t>
            </a:r>
            <a:r>
              <a:rPr lang="sk-SK" sz="6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 a nekovy</a:t>
            </a:r>
            <a:endParaRPr lang="sk-SK" sz="6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4" name="Obrázok 3" descr="Image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071545"/>
            <a:ext cx="2586938" cy="262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Obrázok 4" descr="ocean-temper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1" y="1071546"/>
            <a:ext cx="2571768" cy="262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786050" y="642918"/>
            <a:ext cx="5929354" cy="14287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Ďakujem za pozornosť!</a:t>
            </a:r>
            <a:endParaRPr kumimoji="0" lang="sk-SK" sz="4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714612" y="4143380"/>
            <a:ext cx="607223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sk-SK" sz="36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Mgr.Mariana</a:t>
            </a:r>
            <a:r>
              <a:rPr lang="sk-SK" sz="3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 </a:t>
            </a:r>
            <a:r>
              <a:rPr lang="sk-SK" sz="36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Pavelčáková</a:t>
            </a:r>
            <a:endParaRPr lang="sk-SK" sz="3600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sk-SK" sz="3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                      ©2011</a:t>
            </a:r>
          </a:p>
          <a:p>
            <a:pPr>
              <a:buNone/>
            </a:pPr>
            <a:r>
              <a:rPr lang="sk-SK" sz="2000" b="1" dirty="0" err="1" smtClean="0">
                <a:solidFill>
                  <a:schemeClr val="bg1"/>
                </a:solidFill>
                <a:effectLst/>
                <a:latin typeface="Arial Narrow" pitchFamily="34" charset="0"/>
              </a:rPr>
              <a:t>Zdroj:Vicenová</a:t>
            </a:r>
            <a:r>
              <a:rPr lang="sk-SK" sz="2000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, H. 2011: Chémia pre 8.ročník základnej </a:t>
            </a:r>
          </a:p>
          <a:p>
            <a:pPr>
              <a:buNone/>
            </a:pPr>
            <a:r>
              <a:rPr lang="sk-SK" sz="2000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školy a 3.ročník gymnázia s osemročným štúdiom. </a:t>
            </a:r>
          </a:p>
          <a:p>
            <a:pPr>
              <a:buNone/>
            </a:pPr>
            <a:r>
              <a:rPr lang="sk-SK" sz="2000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Bratislava: </a:t>
            </a:r>
            <a:r>
              <a:rPr lang="sk-SK" sz="2000" b="1" dirty="0" err="1" smtClean="0">
                <a:solidFill>
                  <a:schemeClr val="bg1"/>
                </a:solidFill>
                <a:effectLst/>
                <a:latin typeface="Arial Narrow" pitchFamily="34" charset="0"/>
              </a:rPr>
              <a:t>Expolpedagogika</a:t>
            </a:r>
            <a:r>
              <a:rPr lang="sk-SK" sz="2000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, ISBN 978-80-8091-223-9</a:t>
            </a:r>
          </a:p>
          <a:p>
            <a:endParaRPr lang="sk-SK" dirty="0"/>
          </a:p>
        </p:txBody>
      </p:sp>
      <p:pic>
        <p:nvPicPr>
          <p:cNvPr id="9" name="Obrázok 8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1714512" cy="2246602"/>
          </a:xfrm>
          <a:prstGeom prst="rect">
            <a:avLst/>
          </a:prstGeom>
        </p:spPr>
      </p:pic>
      <p:pic>
        <p:nvPicPr>
          <p:cNvPr id="10" name="Obrázok 9" descr="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00240"/>
            <a:ext cx="1571636" cy="2121709"/>
          </a:xfrm>
          <a:prstGeom prst="rect">
            <a:avLst/>
          </a:prstGeom>
        </p:spPr>
      </p:pic>
      <p:pic>
        <p:nvPicPr>
          <p:cNvPr id="11" name="Obrázok 10" descr="80snn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571744"/>
            <a:ext cx="1447807" cy="1524818"/>
          </a:xfrm>
          <a:prstGeom prst="rect">
            <a:avLst/>
          </a:prstGeom>
        </p:spPr>
      </p:pic>
      <p:pic>
        <p:nvPicPr>
          <p:cNvPr id="12" name="Obrázok 11" descr="2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285992"/>
            <a:ext cx="1428760" cy="182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71736" y="4857760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3200" b="1" dirty="0">
                <a:solidFill>
                  <a:schemeClr val="bg1"/>
                </a:solidFill>
                <a:latin typeface="Arial Narrow" pitchFamily="34" charset="0"/>
              </a:rPr>
              <a:t>na rozhraní medzi kovmi a </a:t>
            </a:r>
            <a:r>
              <a:rPr lang="pl-PL" sz="3200" b="1" dirty="0" smtClean="0">
                <a:solidFill>
                  <a:schemeClr val="bg1"/>
                </a:solidFill>
                <a:latin typeface="Arial Narrow" pitchFamily="34" charset="0"/>
              </a:rPr>
              <a:t>nekovmi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používajú 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sa často ako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polovodiče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kremík sa používa 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v elektrotechnike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786050" y="50004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Polokovy</a:t>
            </a:r>
            <a:r>
              <a:rPr lang="sk-SK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 </a:t>
            </a:r>
            <a:endParaRPr lang="sk-SK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6" name="Obrázok 5" descr="elektronik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143116"/>
            <a:ext cx="3214680" cy="25431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Obrázok 6" descr="290px-Polykristalines_Siliz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428736"/>
            <a:ext cx="3434893" cy="19780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7858148" y="3286124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Si</a:t>
            </a:r>
            <a:endParaRPr lang="sk-SK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86050" y="50004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Nekovy  </a:t>
            </a:r>
            <a:endParaRPr lang="sk-SK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643174" y="4500570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tvoria 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celú atmosféru (dusík, kyslík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hydrosféru (kyslík, vodík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polovicu hmotnosti zemskej kôry </a:t>
            </a:r>
            <a:endParaRPr lang="sk-SK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najmä kyslík, vodík a fosfor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pic>
        <p:nvPicPr>
          <p:cNvPr id="5" name="Obrázok 4" descr="earths-atmosphere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71612"/>
            <a:ext cx="2166936" cy="23099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Obrázok 6" descr="ocean-temper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714356"/>
            <a:ext cx="2095500" cy="28575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Obrázok 7" descr="lithosphe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857496"/>
            <a:ext cx="2208084" cy="1556982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71736" y="4572008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ľudské telo je zložené</a:t>
            </a:r>
          </a:p>
          <a:p>
            <a:r>
              <a:rPr lang="sk-SK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 najmä z nekovov   (kyslíka,</a:t>
            </a:r>
          </a:p>
          <a:p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  vodíka, uhlíka, dusíka,</a:t>
            </a:r>
          </a:p>
          <a:p>
            <a:r>
              <a:rPr lang="sk-SK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 fosforu a síry)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786050" y="50004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Nekovy  </a:t>
            </a:r>
            <a:endParaRPr lang="sk-SK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5" name="Obrázok 4" descr="gra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571612"/>
            <a:ext cx="1517651" cy="113823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Obrázok 6" descr="Image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928934"/>
            <a:ext cx="1500177" cy="15239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Obrázok 3" descr="Ludske tel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500174"/>
            <a:ext cx="1885956" cy="480220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Obrázok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143248"/>
            <a:ext cx="1438277" cy="14065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Obrázok 5" descr="image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2214554"/>
            <a:ext cx="1285884" cy="111250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2643174" y="2285992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C</a:t>
            </a:r>
            <a:endParaRPr lang="sk-SK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072066" y="2428868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O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sk-SK" sz="28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643174" y="3786190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H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sk-SK" sz="28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4643438" y="3714752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N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sk-SK" sz="28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Obrázok 8" descr="sulfur_roll_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714356"/>
            <a:ext cx="1687161" cy="134972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Obrázok 9" descr="White_fosf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57166"/>
            <a:ext cx="1174456" cy="12198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4" name="BlokTextu 13"/>
          <p:cNvSpPr txBox="1"/>
          <p:nvPr/>
        </p:nvSpPr>
        <p:spPr>
          <a:xfrm>
            <a:off x="7000892" y="428604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Arial Narrow" pitchFamily="34" charset="0"/>
              </a:rPr>
              <a:t>P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4643438" y="1357298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Arial Narrow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43174" y="4643446"/>
            <a:ext cx="58579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všetky nekovy nevedú elektrický prúd</a:t>
            </a:r>
          </a:p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sú krehké</a:t>
            </a:r>
          </a:p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nie sú ťažné</a:t>
            </a:r>
            <a:endParaRPr lang="sk-SK" sz="2800" b="1" dirty="0" smtClean="0">
              <a:latin typeface="Arial Narrow" pitchFamily="34" charset="0"/>
            </a:endParaRP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786050" y="50004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Nekovy  </a:t>
            </a:r>
            <a:endParaRPr lang="sk-SK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4" name="Obrázok 3" descr="Heliu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643050"/>
            <a:ext cx="2762256" cy="2762256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  <p:pic>
        <p:nvPicPr>
          <p:cNvPr id="5" name="Obrázok 4" descr="gonflagehel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000108"/>
            <a:ext cx="2485608" cy="1652396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  <p:pic>
        <p:nvPicPr>
          <p:cNvPr id="7" name="Obrázok 6" descr="37960010_scaled_1213x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928934"/>
            <a:ext cx="2432387" cy="16242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86050" y="50004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Nekovy  </a:t>
            </a:r>
            <a:endParaRPr lang="sk-SK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714612" y="2285992"/>
            <a:ext cx="59293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pri 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bežných podmienkach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sú</a:t>
            </a:r>
          </a:p>
          <a:p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 nekovy v </a:t>
            </a: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plynnom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 skupenstve</a:t>
            </a:r>
          </a:p>
          <a:p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 (napr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vodík, kyslík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, fluór, chlór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</a:t>
            </a: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kvapalnom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(len bróm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sk-SK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</a:t>
            </a: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tuhom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skupenstve (napr.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uhlík,</a:t>
            </a:r>
          </a:p>
          <a:p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 síra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fosfor</a:t>
            </a:r>
            <a:r>
              <a:rPr lang="sk-SK" sz="3200" b="1" dirty="0">
                <a:solidFill>
                  <a:schemeClr val="bg1"/>
                </a:solidFill>
                <a:latin typeface="Arial Narrow" pitchFamily="34" charset="0"/>
              </a:rPr>
              <a:t>, jód</a:t>
            </a:r>
            <a:r>
              <a:rPr lang="sk-SK" sz="3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sk-SK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14612" y="4357694"/>
            <a:ext cx="6000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dôležitou skupinou nekovov sú</a:t>
            </a:r>
          </a:p>
          <a:p>
            <a:r>
              <a:rPr lang="sk-SK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k-SK" sz="2800" b="1" dirty="0" smtClean="0">
                <a:solidFill>
                  <a:srgbClr val="00B0F0"/>
                </a:solidFill>
                <a:latin typeface="Arial Narrow" pitchFamily="34" charset="0"/>
              </a:rPr>
              <a:t>halogény</a:t>
            </a:r>
          </a:p>
          <a:p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  (fluór F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, chlór Cl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, bróm Br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  </a:t>
            </a: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a jód I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halogény sú jedovaté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786050" y="50004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Nekovy  </a:t>
            </a:r>
            <a:endParaRPr lang="sk-SK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4" name="Obrázok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928934"/>
            <a:ext cx="2521281" cy="1398460"/>
          </a:xfrm>
          <a:prstGeom prst="rect">
            <a:avLst/>
          </a:prstGeom>
          <a:ln w="38100">
            <a:solidFill>
              <a:srgbClr val="660066"/>
            </a:solidFill>
          </a:ln>
        </p:spPr>
      </p:pic>
      <p:pic>
        <p:nvPicPr>
          <p:cNvPr id="5" name="Obrázek 5" descr="flu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2143125" cy="2143125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643174" y="2285992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F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sk-SK" sz="28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500958" y="4071942"/>
            <a:ext cx="785818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Br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sk-SK" sz="28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Obrázok 7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1" y="357166"/>
            <a:ext cx="2186877" cy="2357454"/>
          </a:xfrm>
          <a:prstGeom prst="rect">
            <a:avLst/>
          </a:prstGeom>
          <a:ln w="57150">
            <a:solidFill>
              <a:srgbClr val="660066"/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4857752" y="2071678"/>
            <a:ext cx="785818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Cl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sk-SK" sz="28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Obrázok 9" descr="image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1571612"/>
            <a:ext cx="1700216" cy="1700216"/>
          </a:xfrm>
          <a:prstGeom prst="rect">
            <a:avLst/>
          </a:prstGeom>
          <a:ln w="57150">
            <a:solidFill>
              <a:srgbClr val="660066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8215338" y="1285860"/>
            <a:ext cx="571504" cy="523220"/>
          </a:xfrm>
          <a:prstGeom prst="rect">
            <a:avLst/>
          </a:prstGeom>
          <a:solidFill>
            <a:srgbClr val="5F3F1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I</a:t>
            </a:r>
            <a:r>
              <a:rPr lang="sk-SK" sz="28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sk-SK" sz="28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86050" y="50004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Halogény  </a:t>
            </a:r>
            <a:endParaRPr lang="sk-SK" sz="48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643174" y="1500174"/>
            <a:ext cx="5786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chlór sa používajú na dezinfekciu</a:t>
            </a:r>
          </a:p>
          <a:p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   pitnej vody a vody v  bazénoch </a:t>
            </a:r>
          </a:p>
          <a:p>
            <a:pPr>
              <a:buFont typeface="Wingdings" pitchFamily="2" charset="2"/>
              <a:buChar char="§"/>
            </a:pPr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roztok jódu (jódová tinktúra) sa</a:t>
            </a:r>
          </a:p>
          <a:p>
            <a:r>
              <a:rPr lang="sk-SK" sz="2800" b="1" dirty="0" smtClean="0">
                <a:solidFill>
                  <a:schemeClr val="bg1"/>
                </a:solidFill>
                <a:latin typeface="Arial Narrow" pitchFamily="34" charset="0"/>
              </a:rPr>
              <a:t>  používa na dezinfekciu okolia rán</a:t>
            </a:r>
            <a:endParaRPr lang="sk-SK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Obrázok 3" descr="web_chloramin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500438"/>
            <a:ext cx="2214578" cy="221457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Obrázok 4" descr="P1000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5" y="4434222"/>
            <a:ext cx="3603636" cy="20225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Obrázok 5" descr="betadine_pack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357562"/>
            <a:ext cx="1671369" cy="1476376"/>
          </a:xfrm>
          <a:prstGeom prst="rect">
            <a:avLst/>
          </a:prstGeom>
          <a:ln w="57150">
            <a:solidFill>
              <a:srgbClr val="66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00298" y="1643050"/>
            <a:ext cx="6286544" cy="47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2"/>
              </a:rPr>
              <a:t>http://procproto.cz/wpcontent/uploads/elektronika.jpeg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3"/>
              </a:rPr>
              <a:t>http://upload.wikimedia.org/wikipedia/commons/thumb/3/33Polykristalines_Silizium.jpg/290px-Polykristalines_Silizium.jpg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4"/>
              </a:rPr>
              <a:t>http://www.instablogsimages.com/images/2007/12/20/earths-atmosphere_18.jpg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5"/>
              </a:rPr>
              <a:t>http://www.evaporubska.estranky.sk/archiv/iobrazek/5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6"/>
              </a:rPr>
              <a:t>http://heavenawaits.files.wordpress.com/2008/06/lithosphere1.jpg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7"/>
              </a:rPr>
              <a:t>http://antihzds.szm.com/Ludske%20telo.gif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8"/>
              </a:rPr>
              <a:t>http://www.zschemie.euweb.cz/atomy/grafit.jpg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9"/>
              </a:rPr>
              <a:t>http://www.fpv.umb.sk/~vzdchem/KEGA/TUR/VZDUCH/Vzduch01_soubory/image015.jpg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0"/>
              </a:rPr>
              <a:t>http://ojs.ujf.cas.cz/~wagner/prednasky/energie/Image626.jpg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1"/>
              </a:rPr>
              <a:t>http://t3.gstatic.com/images?q=tbn:ANd9GcSM-MlRxi-8ubAcaVHM-LxGXcA4EVCU1ET9Nt3rW9xiIbYAtZaFWbxXIZ8H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2"/>
              </a:rPr>
              <a:t>http://www.angelo.edu/faculty/kboudrea/molecule_gallery/element016_sulfur/sulfur_roll_03.jpg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3"/>
              </a:rPr>
              <a:t>http://www.chem-web.info/Moleculs/White_fosfor.png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4"/>
              </a:rPr>
              <a:t>http://financialsurvivalradio.com/wp-content/uploads/2011/10/Helium-1.jpg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5"/>
              </a:rPr>
              <a:t>http://www.jnd.qc.ca/travaux_eleves/Tableau_periodique_2009/11/20A/gonflagehelium.jpg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6"/>
              </a:rPr>
              <a:t>http://www.mwminerals.com/image/37960010_scaled_1213x810.JPG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7"/>
              </a:rPr>
              <a:t>http://www.oskole.sk/pages/printpage.php?clanok=4572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8"/>
              </a:rPr>
              <a:t>http://www.ascsro.sk/library/images/Sk_8_hygiena_potraviny_nabytok/Sk_816_univerzalne_cistiace_prostriedky/web_chloramin_T.jpg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19"/>
              </a:rPr>
              <a:t>http://www.nove-bazeny.cz/_data/upload/Image/P1000137.jpg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20"/>
              </a:rPr>
              <a:t>http://www.oskole.sk/userfiles/image/ch%C3%A9mia/halogeny/image004.jpg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21"/>
              </a:rPr>
              <a:t>http://taplalkozas.bioenergetikus.hu/taplalkozas/image046.jpg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k-SK" sz="1200" dirty="0" smtClean="0">
                <a:solidFill>
                  <a:schemeClr val="bg1"/>
                </a:solidFill>
                <a:hlinkClick r:id="rId22"/>
              </a:rPr>
              <a:t>http://www.pitynka.estranky.cz/img/picture/69/betadine_packshot.jpg</a:t>
            </a:r>
            <a:endParaRPr lang="sk-SK" sz="1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643174" y="57148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4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Zdroje obrázkov:  </a:t>
            </a:r>
            <a:endParaRPr lang="sk-SK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ima vo fialovom">
  <a:themeElements>
    <a:clrScheme name="Vlastná 9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99FF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 vo fialovom</Template>
  <TotalTime>216</TotalTime>
  <Words>297</Words>
  <Application>Microsoft Office PowerPoint</Application>
  <PresentationFormat>Prezentácia na obrazovke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zima vo fialovom</vt:lpstr>
      <vt:lpstr>Kovy, polokovy a nekovy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Kovy, polokovy a nekovy</dc:title>
  <dc:creator>Mgr. Mariana Pavelčáková</dc:creator>
  <cp:lastModifiedBy>lenovo_ntb</cp:lastModifiedBy>
  <cp:revision>34</cp:revision>
  <cp:lastPrinted>1601-01-01T00:00:00Z</cp:lastPrinted>
  <dcterms:created xsi:type="dcterms:W3CDTF">2011-12-09T16:23:16Z</dcterms:created>
  <dcterms:modified xsi:type="dcterms:W3CDTF">2012-12-02T18:10:05Z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