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Default Extension="gif" ContentType="image/gif"/>
  <Default Extension="vml" ContentType="application/vnd.openxmlformats-officedocument.vmlDrawing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54"/>
  </p:notesMasterIdLst>
  <p:sldIdLst>
    <p:sldId id="256" r:id="rId2"/>
    <p:sldId id="257" r:id="rId3"/>
    <p:sldId id="258" r:id="rId4"/>
    <p:sldId id="262" r:id="rId5"/>
    <p:sldId id="259" r:id="rId6"/>
    <p:sldId id="263" r:id="rId7"/>
    <p:sldId id="261" r:id="rId8"/>
    <p:sldId id="265" r:id="rId9"/>
    <p:sldId id="266" r:id="rId10"/>
    <p:sldId id="320" r:id="rId11"/>
    <p:sldId id="267" r:id="rId12"/>
    <p:sldId id="277" r:id="rId13"/>
    <p:sldId id="284" r:id="rId14"/>
    <p:sldId id="279" r:id="rId15"/>
    <p:sldId id="286" r:id="rId16"/>
    <p:sldId id="280" r:id="rId17"/>
    <p:sldId id="310" r:id="rId18"/>
    <p:sldId id="287" r:id="rId19"/>
    <p:sldId id="281" r:id="rId20"/>
    <p:sldId id="308" r:id="rId21"/>
    <p:sldId id="269" r:id="rId22"/>
    <p:sldId id="285" r:id="rId23"/>
    <p:sldId id="271" r:id="rId24"/>
    <p:sldId id="321" r:id="rId25"/>
    <p:sldId id="314" r:id="rId26"/>
    <p:sldId id="272" r:id="rId27"/>
    <p:sldId id="273" r:id="rId28"/>
    <p:sldId id="306" r:id="rId29"/>
    <p:sldId id="303" r:id="rId30"/>
    <p:sldId id="292" r:id="rId31"/>
    <p:sldId id="276" r:id="rId32"/>
    <p:sldId id="293" r:id="rId33"/>
    <p:sldId id="302" r:id="rId34"/>
    <p:sldId id="313" r:id="rId35"/>
    <p:sldId id="298" r:id="rId36"/>
    <p:sldId id="322" r:id="rId37"/>
    <p:sldId id="311" r:id="rId38"/>
    <p:sldId id="312" r:id="rId39"/>
    <p:sldId id="275" r:id="rId40"/>
    <p:sldId id="309" r:id="rId41"/>
    <p:sldId id="291" r:id="rId42"/>
    <p:sldId id="296" r:id="rId43"/>
    <p:sldId id="319" r:id="rId44"/>
    <p:sldId id="307" r:id="rId45"/>
    <p:sldId id="316" r:id="rId46"/>
    <p:sldId id="317" r:id="rId47"/>
    <p:sldId id="326" r:id="rId48"/>
    <p:sldId id="325" r:id="rId49"/>
    <p:sldId id="323" r:id="rId50"/>
    <p:sldId id="294" r:id="rId51"/>
    <p:sldId id="324" r:id="rId52"/>
    <p:sldId id="328" r:id="rId53"/>
  </p:sldIdLst>
  <p:sldSz cx="9144000" cy="6858000" type="screen4x3"/>
  <p:notesSz cx="6858000" cy="9144000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6600"/>
    <a:srgbClr val="FFCC00"/>
    <a:srgbClr val="E75825"/>
    <a:srgbClr val="FFFF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34615" autoAdjust="0"/>
    <p:restoredTop sz="86477" autoAdjust="0"/>
  </p:normalViewPr>
  <p:slideViewPr>
    <p:cSldViewPr>
      <p:cViewPr varScale="1">
        <p:scale>
          <a:sx n="68" d="100"/>
          <a:sy n="68" d="100"/>
        </p:scale>
        <p:origin x="-29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90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75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noProof="0" smtClean="0"/>
              <a:t>Kliknij, aby edytować style wzorca tekstu</a:t>
            </a:r>
          </a:p>
          <a:p>
            <a:pPr lvl="1"/>
            <a:r>
              <a:rPr lang="pl-PL" noProof="0" smtClean="0"/>
              <a:t>Drugi poziom</a:t>
            </a:r>
          </a:p>
          <a:p>
            <a:pPr lvl="2"/>
            <a:r>
              <a:rPr lang="pl-PL" noProof="0" smtClean="0"/>
              <a:t>Trzeci poziom</a:t>
            </a:r>
          </a:p>
          <a:p>
            <a:pPr lvl="3"/>
            <a:r>
              <a:rPr lang="pl-PL" noProof="0" smtClean="0"/>
              <a:t>Czwarty poziom</a:t>
            </a:r>
          </a:p>
          <a:p>
            <a:pPr lvl="4"/>
            <a:r>
              <a:rPr lang="pl-PL" noProof="0" smtClean="0"/>
              <a:t>Piąty poziom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1CF54ED-3AAD-4C70-8A79-66BCAC28064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7BB588-6E00-4CAD-95D8-D642BACFF5FB}" type="slidenum">
              <a:rPr lang="pl-PL" smtClean="0"/>
              <a:pPr/>
              <a:t>1</a:t>
            </a:fld>
            <a:endParaRPr lang="pl-PL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l-PL" dirty="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3CF2F4-3FB9-4782-99AD-C19C006F5214}" type="slidenum">
              <a:rPr lang="pl-PL" smtClean="0"/>
              <a:pPr/>
              <a:t>2</a:t>
            </a:fld>
            <a:endParaRPr lang="pl-PL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l-PL" dirty="0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605498-E949-4721-85C3-87D5B90326EA}" type="slidenum">
              <a:rPr lang="pl-PL" smtClean="0"/>
              <a:pPr/>
              <a:t>3</a:t>
            </a:fld>
            <a:endParaRPr lang="pl-PL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l-PL" smtClean="0"/>
          </a:p>
        </p:txBody>
      </p:sp>
      <p:sp>
        <p:nvSpPr>
          <p:cNvPr id="74756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E09588-8151-4171-B56C-25C79244A7FE}" type="slidenum">
              <a:rPr lang="pl-PL" smtClean="0"/>
              <a:pPr/>
              <a:t>42</a:t>
            </a:fld>
            <a:endParaRPr lang="pl-PL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CF54ED-3AAD-4C70-8A79-66BCAC280644}" type="slidenum">
              <a:rPr lang="pl-PL" smtClean="0"/>
              <a:pPr>
                <a:defRPr/>
              </a:pPr>
              <a:t>51</a:t>
            </a:fld>
            <a:endParaRPr lang="pl-PL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CF54ED-3AAD-4C70-8A79-66BCAC280644}" type="slidenum">
              <a:rPr lang="pl-PL" smtClean="0"/>
              <a:pPr>
                <a:defRPr/>
              </a:pPr>
              <a:t>52</a:t>
            </a:fld>
            <a:endParaRPr lang="pl-P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0BDCD1-4074-45E5-AB42-70A65805C05D}" type="slidenum">
              <a:rPr lang="pl-PL" smtClean="0"/>
              <a:pPr/>
              <a:t>5</a:t>
            </a:fld>
            <a:endParaRPr lang="pl-PL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D166CA-085C-49AD-B85E-817A06BA2796}" type="slidenum">
              <a:rPr lang="pl-PL" smtClean="0"/>
              <a:pPr/>
              <a:t>7</a:t>
            </a:fld>
            <a:endParaRPr lang="pl-PL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l-PL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l-PL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 useBgFill="1">
        <p:nvSpPr>
          <p:cNvPr id="5" name="Prostokąt zaokrąglony 4"/>
          <p:cNvSpPr/>
          <p:nvPr/>
        </p:nvSpPr>
        <p:spPr>
          <a:xfrm>
            <a:off x="65088" y="69850"/>
            <a:ext cx="9013825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Prostokąt 5"/>
          <p:cNvSpPr/>
          <p:nvPr/>
        </p:nvSpPr>
        <p:spPr>
          <a:xfrm>
            <a:off x="63500" y="1449388"/>
            <a:ext cx="9021763" cy="15271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Prostokąt 6"/>
          <p:cNvSpPr/>
          <p:nvPr/>
        </p:nvSpPr>
        <p:spPr>
          <a:xfrm>
            <a:off x="63500" y="1397000"/>
            <a:ext cx="9021763" cy="12065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Prostokąt 9"/>
          <p:cNvSpPr/>
          <p:nvPr/>
        </p:nvSpPr>
        <p:spPr>
          <a:xfrm>
            <a:off x="63500" y="2976563"/>
            <a:ext cx="9021763" cy="1111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pl-PL" smtClean="0"/>
              <a:t>Kliknij, aby edytować styl wzorca podtytułu</a:t>
            </a:r>
            <a:endParaRPr lang="en-US"/>
          </a:p>
        </p:txBody>
      </p:sp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457200" y="1505931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11" name="Symbol zastępczy daty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2" name="Symbol zastępczy stopki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3" name="Symbol zastępczy numeru slajdu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D38B217-7360-4F4F-9FD3-B4C42ADE9A3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2757F6-8737-422F-BE13-B78A89BDCF6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1168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914400" y="274641"/>
            <a:ext cx="55626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1EE8E5-AA0C-40E2-B0D9-5357DA9D68C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8" name="Symbol zastępczy zawartości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FC9D57-2ABC-4CED-B2D7-30D3A242807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 useBgFill="1">
        <p:nvSpPr>
          <p:cNvPr id="5" name="Prostokąt zaokrąglony 4"/>
          <p:cNvSpPr/>
          <p:nvPr/>
        </p:nvSpPr>
        <p:spPr>
          <a:xfrm>
            <a:off x="65314" y="69756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Prostokąt 5"/>
          <p:cNvSpPr/>
          <p:nvPr/>
        </p:nvSpPr>
        <p:spPr>
          <a:xfrm flipV="1">
            <a:off x="69850" y="2376488"/>
            <a:ext cx="9013825" cy="920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Prostokąt 6"/>
          <p:cNvSpPr/>
          <p:nvPr/>
        </p:nvSpPr>
        <p:spPr>
          <a:xfrm>
            <a:off x="69850" y="2341563"/>
            <a:ext cx="9013825" cy="4603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Prostokąt 7"/>
          <p:cNvSpPr/>
          <p:nvPr/>
        </p:nvSpPr>
        <p:spPr>
          <a:xfrm>
            <a:off x="68263" y="2468563"/>
            <a:ext cx="9015412" cy="4603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952501"/>
            <a:ext cx="7772400" cy="1362075"/>
          </a:xfrm>
        </p:spPr>
        <p:txBody>
          <a:bodyPr/>
          <a:lstStyle>
            <a:lvl1pPr algn="l">
              <a:buNone/>
              <a:defRPr sz="4000" b="0" cap="none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547939"/>
            <a:ext cx="7772400" cy="133826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9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0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1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146050" y="6208713"/>
            <a:ext cx="457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B9D516-C289-4F0B-90E2-0B45D5D9B05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9" name="Symbol zastępczy zawartości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11" name="Symbol zastępczy zawartości 10"/>
          <p:cNvSpPr>
            <a:spLocks noGrp="1"/>
          </p:cNvSpPr>
          <p:nvPr>
            <p:ph sz="quarter" idx="2"/>
          </p:nvPr>
        </p:nvSpPr>
        <p:spPr>
          <a:xfrm>
            <a:off x="4933951" y="1447800"/>
            <a:ext cx="3749040" cy="45720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Symbol zastępczy daty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9AD503-6B5C-45FD-B551-D776A8727E4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1" name="Symbol zastępczy zawartości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13" name="Symbol zastępczy zawartości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7" name="Symbol zastępczy daty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15A815-BD70-4382-A86F-09B21F8CF71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daty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CCB47C-594B-43D4-8B05-21906D33B6F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 useBgFill="1">
        <p:nvSpPr>
          <p:cNvPr id="6" name="Prostokąt zaokrąglony 5"/>
          <p:cNvSpPr/>
          <p:nvPr/>
        </p:nvSpPr>
        <p:spPr>
          <a:xfrm>
            <a:off x="63500" y="69850"/>
            <a:ext cx="9013825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/>
          <a:lstStyle>
            <a:lvl1pPr algn="l">
              <a:buNone/>
              <a:defRPr sz="4000" b="0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1" name="Symbol zastępczy zawartości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7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AF5B2F-4EDC-4557-9F5F-A750C688572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 flipV="1">
            <a:off x="68263" y="4683125"/>
            <a:ext cx="9007475" cy="920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Prostokąt 5"/>
          <p:cNvSpPr/>
          <p:nvPr/>
        </p:nvSpPr>
        <p:spPr>
          <a:xfrm>
            <a:off x="68263" y="4649788"/>
            <a:ext cx="9007475" cy="4603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Prostokąt 6"/>
          <p:cNvSpPr/>
          <p:nvPr/>
        </p:nvSpPr>
        <p:spPr>
          <a:xfrm>
            <a:off x="68263" y="4773613"/>
            <a:ext cx="9007475" cy="476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68309" y="66676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pl-PL" noProof="0" smtClean="0"/>
              <a:t>Kliknij ikonę, aby dodać obraz</a:t>
            </a:r>
            <a:endParaRPr lang="en-US" noProof="0" dirty="0"/>
          </a:p>
        </p:txBody>
      </p:sp>
      <p:sp>
        <p:nvSpPr>
          <p:cNvPr id="8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0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146050" y="6208713"/>
            <a:ext cx="457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58D47B-80D3-4D3B-A078-C7F8DE6BA0B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 useBgFill="1">
        <p:nvSpPr>
          <p:cNvPr id="8" name="Prostokąt zaokrąglony 7"/>
          <p:cNvSpPr/>
          <p:nvPr/>
        </p:nvSpPr>
        <p:spPr>
          <a:xfrm>
            <a:off x="63500" y="69850"/>
            <a:ext cx="9013825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28" name="Symbol zastępczy tytułu 21"/>
          <p:cNvSpPr>
            <a:spLocks noGrp="1"/>
          </p:cNvSpPr>
          <p:nvPr>
            <p:ph type="title"/>
          </p:nvPr>
        </p:nvSpPr>
        <p:spPr bwMode="auto">
          <a:xfrm>
            <a:off x="914400" y="274638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</a:t>
            </a:r>
            <a:endParaRPr lang="en-US" smtClean="0"/>
          </a:p>
        </p:txBody>
      </p:sp>
      <p:sp>
        <p:nvSpPr>
          <p:cNvPr id="1029" name="Symbol zastępczy tekstu 12"/>
          <p:cNvSpPr>
            <a:spLocks noGrp="1"/>
          </p:cNvSpPr>
          <p:nvPr>
            <p:ph type="body" idx="1"/>
          </p:nvPr>
        </p:nvSpPr>
        <p:spPr bwMode="auto">
          <a:xfrm>
            <a:off x="914400" y="144780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smtClean="0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146050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fld id="{E4D8A717-A5B0-4DEB-8638-ECCA76DCDC0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1" r:id="rId2"/>
    <p:sldLayoutId id="2147483848" r:id="rId3"/>
    <p:sldLayoutId id="2147483842" r:id="rId4"/>
    <p:sldLayoutId id="2147483843" r:id="rId5"/>
    <p:sldLayoutId id="2147483844" r:id="rId6"/>
    <p:sldLayoutId id="2147483849" r:id="rId7"/>
    <p:sldLayoutId id="2147483850" r:id="rId8"/>
    <p:sldLayoutId id="2147483851" r:id="rId9"/>
    <p:sldLayoutId id="2147483845" r:id="rId10"/>
    <p:sldLayoutId id="2147483846" r:id="rId11"/>
  </p:sldLayoutIdLst>
  <p:transition spd="slow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/>
        </a:defRPr>
      </a:lvl9pPr>
    </p:titleStyle>
    <p:bodyStyle>
      <a:lvl1pPr marL="273050" indent="-273050" algn="l" rtl="0" eaLnBrk="0" fontAlgn="base" hangingPunct="0">
        <a:spcBef>
          <a:spcPts val="575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28600" algn="l" rtl="0" eaLnBrk="0" fontAlgn="base" hangingPunct="0">
        <a:spcBef>
          <a:spcPts val="375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ts val="375"/>
        </a:spcBef>
        <a:spcAft>
          <a:spcPct val="0"/>
        </a:spcAft>
        <a:buClr>
          <a:srgbClr val="E6B1AB"/>
        </a:buClr>
        <a:buSzPct val="8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ts val="375"/>
        </a:spcBef>
        <a:spcAft>
          <a:spcPct val="0"/>
        </a:spcAft>
        <a:buClr>
          <a:srgbClr val="A28E6A"/>
        </a:buClr>
        <a:buSzPct val="80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75"/>
        </a:spcBef>
        <a:spcAft>
          <a:spcPct val="0"/>
        </a:spcAft>
        <a:buClr>
          <a:srgbClr val="A28E6A"/>
        </a:buClr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7" Type="http://schemas.openxmlformats.org/officeDocument/2006/relationships/image" Target="../media/image99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7" Type="http://schemas.openxmlformats.org/officeDocument/2006/relationships/image" Target="../media/image1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3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5.png"/><Relationship Id="rId4" Type="http://schemas.openxmlformats.org/officeDocument/2006/relationships/image" Target="../media/image13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7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0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jpeg"/><Relationship Id="rId3" Type="http://schemas.openxmlformats.org/officeDocument/2006/relationships/image" Target="../media/image141.png"/><Relationship Id="rId7" Type="http://schemas.openxmlformats.org/officeDocument/2006/relationships/image" Target="../media/image14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4.jpeg"/><Relationship Id="rId5" Type="http://schemas.openxmlformats.org/officeDocument/2006/relationships/image" Target="../media/image143.jpeg"/><Relationship Id="rId4" Type="http://schemas.openxmlformats.org/officeDocument/2006/relationships/image" Target="../media/image142.png"/><Relationship Id="rId9" Type="http://schemas.openxmlformats.org/officeDocument/2006/relationships/image" Target="../media/image147.gif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jpeg"/><Relationship Id="rId3" Type="http://schemas.openxmlformats.org/officeDocument/2006/relationships/image" Target="../media/image148.jpeg"/><Relationship Id="rId7" Type="http://schemas.openxmlformats.org/officeDocument/2006/relationships/image" Target="../media/image15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1.gif"/><Relationship Id="rId5" Type="http://schemas.openxmlformats.org/officeDocument/2006/relationships/image" Target="../media/image150.png"/><Relationship Id="rId4" Type="http://schemas.openxmlformats.org/officeDocument/2006/relationships/image" Target="../media/image149.png"/><Relationship Id="rId9" Type="http://schemas.openxmlformats.org/officeDocument/2006/relationships/image" Target="../media/image15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9.jpeg"/><Relationship Id="rId5" Type="http://schemas.openxmlformats.org/officeDocument/2006/relationships/image" Target="../media/image158.jpeg"/><Relationship Id="rId4" Type="http://schemas.openxmlformats.org/officeDocument/2006/relationships/image" Target="../media/image157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image" Target="../media/image162.gif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3" Type="http://schemas.openxmlformats.org/officeDocument/2006/relationships/image" Target="../media/image163.png"/><Relationship Id="rId7" Type="http://schemas.openxmlformats.org/officeDocument/2006/relationships/image" Target="../media/image16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6.png"/><Relationship Id="rId5" Type="http://schemas.openxmlformats.org/officeDocument/2006/relationships/image" Target="../media/image165.jpeg"/><Relationship Id="rId4" Type="http://schemas.openxmlformats.org/officeDocument/2006/relationships/image" Target="../media/image16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Picture 1" descr="L:\proporczyk\makuszynski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00" y="357166"/>
            <a:ext cx="1931990" cy="2913566"/>
          </a:xfrm>
          <a:prstGeom prst="rect">
            <a:avLst/>
          </a:prstGeom>
          <a:noFill/>
        </p:spPr>
      </p:pic>
      <p:pic>
        <p:nvPicPr>
          <p:cNvPr id="99331" name="Picture 3" descr="L:\proporczyk\szkoła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7224" y="3429000"/>
            <a:ext cx="7762989" cy="2189173"/>
          </a:xfrm>
          <a:prstGeom prst="rect">
            <a:avLst/>
          </a:prstGeom>
          <a:noFill/>
        </p:spPr>
      </p:pic>
      <p:sp>
        <p:nvSpPr>
          <p:cNvPr id="6" name="pole tekstowe 5"/>
          <p:cNvSpPr txBox="1"/>
          <p:nvPr/>
        </p:nvSpPr>
        <p:spPr>
          <a:xfrm>
            <a:off x="2571736" y="642918"/>
            <a:ext cx="4984903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/>
              <a:t>SZKOŁA</a:t>
            </a:r>
          </a:p>
          <a:p>
            <a:pPr algn="ctr"/>
            <a:endParaRPr lang="pl-PL" sz="2800" dirty="0" smtClean="0"/>
          </a:p>
          <a:p>
            <a:r>
              <a:rPr lang="pl-PL" sz="2800" b="1" dirty="0" smtClean="0"/>
              <a:t>      PODSTAWOWA  NR 37</a:t>
            </a:r>
          </a:p>
          <a:p>
            <a:endParaRPr lang="pl-PL" sz="2800" dirty="0" smtClean="0"/>
          </a:p>
          <a:p>
            <a:endParaRPr lang="pl-PL" sz="2800" dirty="0" smtClean="0"/>
          </a:p>
          <a:p>
            <a:endParaRPr lang="pl-PL" dirty="0"/>
          </a:p>
        </p:txBody>
      </p:sp>
      <p:sp>
        <p:nvSpPr>
          <p:cNvPr id="7" name="pole tekstowe 6"/>
          <p:cNvSpPr txBox="1"/>
          <p:nvPr/>
        </p:nvSpPr>
        <p:spPr>
          <a:xfrm>
            <a:off x="2714612" y="2285992"/>
            <a:ext cx="51241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IM. KORNELA MAKUSZYŃSKIEGO</a:t>
            </a:r>
          </a:p>
          <a:p>
            <a:endParaRPr lang="pl-PL" b="1" dirty="0" smtClean="0"/>
          </a:p>
          <a:p>
            <a:r>
              <a:rPr lang="pl-PL" b="1" dirty="0" smtClean="0"/>
              <a:t>	     W TYCHACH</a:t>
            </a:r>
            <a:endParaRPr lang="pl-PL" b="1" dirty="0"/>
          </a:p>
        </p:txBody>
      </p:sp>
      <p:sp>
        <p:nvSpPr>
          <p:cNvPr id="8" name="pole tekstowe 7"/>
          <p:cNvSpPr txBox="1"/>
          <p:nvPr/>
        </p:nvSpPr>
        <p:spPr>
          <a:xfrm>
            <a:off x="1071538" y="6000768"/>
            <a:ext cx="7786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/>
              <a:t>JUBILEUSZ 25-LECIA SZKOŁY</a:t>
            </a:r>
            <a:endParaRPr lang="pl-PL" b="1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714348" y="285728"/>
            <a:ext cx="7725193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Inverted">
              <a:avLst/>
            </a:prstTxWarp>
            <a:spAutoFit/>
          </a:bodyPr>
          <a:lstStyle/>
          <a:p>
            <a:pPr algn="ctr"/>
            <a:r>
              <a:rPr lang="pl-PL" sz="5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rgbClr val="002060">
                      <a:alpha val="74000"/>
                    </a:srgbClr>
                  </a:innerShdw>
                </a:effectLst>
              </a:rPr>
              <a:t>Pierwsi u</a:t>
            </a:r>
            <a:r>
              <a:rPr lang="pl-PL" sz="5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6">
                      <a:lumMod val="50000"/>
                      <a:alpha val="74000"/>
                    </a:schemeClr>
                  </a:innerShdw>
                </a:effectLst>
              </a:rPr>
              <a:t>czniowie szkoły:</a:t>
            </a:r>
            <a:endParaRPr lang="pl-PL" sz="5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6">
                    <a:lumMod val="5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14438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071546"/>
            <a:ext cx="4643470" cy="3113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Prostokąt 8"/>
          <p:cNvSpPr/>
          <p:nvPr/>
        </p:nvSpPr>
        <p:spPr>
          <a:xfrm>
            <a:off x="214282" y="4572008"/>
            <a:ext cx="4500594" cy="1857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dirty="0" smtClean="0">
                <a:latin typeface="Comic Sans MS" pitchFamily="66" charset="0"/>
              </a:rPr>
              <a:t>W roku szkolnym 1987 /88 (jak czytamy w kronice Samorządu Uczniowskiego) „po raz pierwszy w historii tej szkoły 77 najlepszych uczniów z klas IV-VIII udekorowano odznaczeniami „Wzorowy uczeń”. Uhonorowanie tej grupy przyczyni się nie tylko podwyższeniu rangi tej przodującej reprezentacji uczniów, lecz także wzrośnie znaczenie naszej szkoły w środowisku”</a:t>
            </a:r>
            <a:endParaRPr lang="pl-PL" sz="1400" dirty="0">
              <a:latin typeface="Comic Sans MS" pitchFamily="66" charset="0"/>
            </a:endParaRPr>
          </a:p>
        </p:txBody>
      </p:sp>
      <p:pic>
        <p:nvPicPr>
          <p:cNvPr id="1026" name="Picture 2" descr="G:\uczniowie1.jpg"/>
          <p:cNvPicPr>
            <a:picLocks noChangeAspect="1" noChangeArrowheads="1"/>
          </p:cNvPicPr>
          <p:nvPr/>
        </p:nvPicPr>
        <p:blipFill>
          <a:blip r:embed="rId3"/>
          <a:srcRect l="4243" t="6732" r="8137" b="4216"/>
          <a:stretch>
            <a:fillRect/>
          </a:stretch>
        </p:blipFill>
        <p:spPr bwMode="auto">
          <a:xfrm rot="16200000">
            <a:off x="5909293" y="3520468"/>
            <a:ext cx="2326075" cy="3714776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7" name="Picture 3" descr="G:\uczniowie1b.jpg"/>
          <p:cNvPicPr>
            <a:picLocks noChangeAspect="1" noChangeArrowheads="1"/>
          </p:cNvPicPr>
          <p:nvPr/>
        </p:nvPicPr>
        <p:blipFill>
          <a:blip r:embed="rId4"/>
          <a:srcRect t="3755" r="5674"/>
          <a:stretch>
            <a:fillRect/>
          </a:stretch>
        </p:blipFill>
        <p:spPr bwMode="auto">
          <a:xfrm rot="16200000">
            <a:off x="5681414" y="676512"/>
            <a:ext cx="2567519" cy="3929091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4390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71934" y="3500438"/>
            <a:ext cx="1500198" cy="100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2" name="pole tekstowe 1"/>
          <p:cNvSpPr txBox="1">
            <a:spLocks noChangeArrowheads="1"/>
          </p:cNvSpPr>
          <p:nvPr/>
        </p:nvSpPr>
        <p:spPr bwMode="auto">
          <a:xfrm>
            <a:off x="0" y="1214438"/>
            <a:ext cx="9144000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pl-PL" dirty="0">
                <a:latin typeface="Comic Sans MS" pitchFamily="66" charset="0"/>
              </a:rPr>
              <a:t>25lipca 1986 szkoła gościła delegację z Palestyny i Iraku uczestników międzynarodowego obozu młodzieży</a:t>
            </a:r>
          </a:p>
          <a:p>
            <a:endParaRPr lang="pl-PL" dirty="0">
              <a:latin typeface="Comic Sans MS" pitchFamily="66" charset="0"/>
            </a:endParaRPr>
          </a:p>
          <a:p>
            <a:pPr>
              <a:buFontTx/>
              <a:buChar char="-"/>
            </a:pPr>
            <a:r>
              <a:rPr lang="pl-PL" dirty="0" smtClean="0">
                <a:latin typeface="Comic Sans MS" pitchFamily="66" charset="0"/>
              </a:rPr>
              <a:t>25.04.1987r </a:t>
            </a:r>
            <a:r>
              <a:rPr lang="pl-PL" dirty="0">
                <a:latin typeface="Comic Sans MS" pitchFamily="66" charset="0"/>
              </a:rPr>
              <a:t>odwiedziła szkołę delegacja z </a:t>
            </a:r>
            <a:r>
              <a:rPr lang="pl-PL" dirty="0" smtClean="0">
                <a:latin typeface="Comic Sans MS" pitchFamily="66" charset="0"/>
              </a:rPr>
              <a:t>Francji</a:t>
            </a:r>
          </a:p>
          <a:p>
            <a:endParaRPr lang="pl-PL" dirty="0">
              <a:latin typeface="Comic Sans MS" pitchFamily="66" charset="0"/>
            </a:endParaRPr>
          </a:p>
          <a:p>
            <a:r>
              <a:rPr lang="pl-PL" dirty="0" smtClean="0">
                <a:latin typeface="Comic Sans MS" pitchFamily="66" charset="0"/>
              </a:rPr>
              <a:t>- </a:t>
            </a:r>
            <a:r>
              <a:rPr lang="pl-PL" dirty="0">
                <a:latin typeface="Comic Sans MS" pitchFamily="66" charset="0"/>
              </a:rPr>
              <a:t>w maju 1987 r. wpisu w kronice szkolnej dokonał AUGUST    </a:t>
            </a:r>
            <a:r>
              <a:rPr lang="pl-PL" dirty="0" smtClean="0">
                <a:latin typeface="Comic Sans MS" pitchFamily="66" charset="0"/>
              </a:rPr>
              <a:t>KOWALCZYK </a:t>
            </a:r>
            <a:r>
              <a:rPr lang="pl-PL" dirty="0">
                <a:latin typeface="Comic Sans MS" pitchFamily="66" charset="0"/>
              </a:rPr>
              <a:t>były więzień obozu w </a:t>
            </a:r>
            <a:r>
              <a:rPr lang="pl-PL" dirty="0" smtClean="0">
                <a:latin typeface="Comic Sans MS" pitchFamily="66" charset="0"/>
              </a:rPr>
              <a:t>Auschwitz</a:t>
            </a:r>
            <a:endParaRPr lang="pl-PL" dirty="0">
              <a:latin typeface="Comic Sans MS" pitchFamily="66" charset="0"/>
            </a:endParaRPr>
          </a:p>
          <a:p>
            <a:endParaRPr lang="pl-PL" dirty="0">
              <a:latin typeface="Comic Sans MS" pitchFamily="66" charset="0"/>
            </a:endParaRPr>
          </a:p>
          <a:p>
            <a:pPr>
              <a:buFontTx/>
              <a:buChar char="-"/>
            </a:pPr>
            <a:r>
              <a:rPr lang="pl-PL" dirty="0">
                <a:latin typeface="Comic Sans MS" pitchFamily="66" charset="0"/>
              </a:rPr>
              <a:t>Kilkakrotnie witaliśmy gości z Halle Neustadt</a:t>
            </a:r>
          </a:p>
          <a:p>
            <a:pPr>
              <a:buFontTx/>
              <a:buChar char="-"/>
            </a:pPr>
            <a:endParaRPr lang="pl-PL" dirty="0">
              <a:latin typeface="Comic Sans MS" pitchFamily="66" charset="0"/>
            </a:endParaRPr>
          </a:p>
          <a:p>
            <a:pPr>
              <a:buFontTx/>
              <a:buChar char="-"/>
            </a:pPr>
            <a:r>
              <a:rPr lang="pl-PL" dirty="0">
                <a:latin typeface="Comic Sans MS" pitchFamily="66" charset="0"/>
              </a:rPr>
              <a:t> wspólnie bawiliśmy się z </a:t>
            </a:r>
            <a:r>
              <a:rPr lang="pl-PL" dirty="0" err="1">
                <a:latin typeface="Comic Sans MS" pitchFamily="66" charset="0"/>
              </a:rPr>
              <a:t>występujacym</a:t>
            </a:r>
            <a:r>
              <a:rPr lang="pl-PL" dirty="0">
                <a:latin typeface="Comic Sans MS" pitchFamily="66" charset="0"/>
              </a:rPr>
              <a:t> gościnnie w naszej szkole zespołem z NRD</a:t>
            </a:r>
          </a:p>
          <a:p>
            <a:pPr>
              <a:buFontTx/>
              <a:buChar char="-"/>
            </a:pPr>
            <a:endParaRPr lang="pl-PL" dirty="0">
              <a:latin typeface="Comic Sans MS" pitchFamily="66" charset="0"/>
            </a:endParaRPr>
          </a:p>
          <a:p>
            <a:pPr>
              <a:buFontTx/>
              <a:buChar char="-"/>
            </a:pPr>
            <a:r>
              <a:rPr lang="pl-PL" dirty="0">
                <a:latin typeface="Comic Sans MS" pitchFamily="66" charset="0"/>
              </a:rPr>
              <a:t> spotkaliśmy się z Wandą Chotomską</a:t>
            </a:r>
          </a:p>
        </p:txBody>
      </p:sp>
      <p:sp>
        <p:nvSpPr>
          <p:cNvPr id="16393" name="pole tekstowe 2"/>
          <p:cNvSpPr txBox="1">
            <a:spLocks noChangeArrowheads="1"/>
          </p:cNvSpPr>
          <p:nvPr/>
        </p:nvSpPr>
        <p:spPr bwMode="auto">
          <a:xfrm>
            <a:off x="785813" y="571500"/>
            <a:ext cx="78565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>
                <a:latin typeface="Comic Sans MS" pitchFamily="66" charset="0"/>
              </a:rPr>
              <a:t>Szkołę odwiedzało szereg delegacji z kraju i zagranicy</a:t>
            </a:r>
          </a:p>
        </p:txBody>
      </p:sp>
      <p:pic>
        <p:nvPicPr>
          <p:cNvPr id="16396" name="Picture 12" descr="L:\historia szkoly\skacn do prezentacji\Obraz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7290" y="0"/>
            <a:ext cx="6304124" cy="7358114"/>
          </a:xfrm>
          <a:prstGeom prst="rect">
            <a:avLst/>
          </a:prstGeom>
          <a:noFill/>
        </p:spPr>
      </p:pic>
      <p:pic>
        <p:nvPicPr>
          <p:cNvPr id="16397" name="Picture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71736" y="-142900"/>
            <a:ext cx="5048262" cy="7795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98" name="Picture 14" descr="L:\historia szkoly\skacn do prezentacji\Obraz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42976" y="-214338"/>
            <a:ext cx="6280168" cy="7943091"/>
          </a:xfrm>
          <a:prstGeom prst="rect">
            <a:avLst/>
          </a:prstGeom>
          <a:noFill/>
        </p:spPr>
      </p:pic>
      <p:pic>
        <p:nvPicPr>
          <p:cNvPr id="16399" name="Picture 15" descr="L:\historia szkoly\skacn do prezentacji\Obraz4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86050" y="1285860"/>
            <a:ext cx="3833813" cy="5016500"/>
          </a:xfrm>
          <a:prstGeom prst="rect">
            <a:avLst/>
          </a:prstGeom>
          <a:noFill/>
        </p:spPr>
      </p:pic>
      <p:pic>
        <p:nvPicPr>
          <p:cNvPr id="16400" name="Picture 1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9299019" cy="699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28926" y="0"/>
            <a:ext cx="4205980" cy="7178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6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6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6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6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6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16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16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6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6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1000"/>
                                        <p:tgtEl>
                                          <p:spTgt spid="16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16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163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16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1000"/>
                                        <p:tgtEl>
                                          <p:spTgt spid="163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/>
                                        <p:tgtEl>
                                          <p:spTgt spid="16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16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6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3" y="214290"/>
            <a:ext cx="1928826" cy="1254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rostokąt 2"/>
          <p:cNvSpPr/>
          <p:nvPr/>
        </p:nvSpPr>
        <p:spPr>
          <a:xfrm>
            <a:off x="2500298" y="0"/>
            <a:ext cx="3857652" cy="5232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defRPr/>
            </a:pPr>
            <a:r>
              <a:rPr lang="pl-PL" sz="28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FESTA  ITALIANA</a:t>
            </a:r>
          </a:p>
        </p:txBody>
      </p:sp>
      <p:sp>
        <p:nvSpPr>
          <p:cNvPr id="43012" name="pole tekstowe 5"/>
          <p:cNvSpPr txBox="1">
            <a:spLocks noChangeArrowheads="1"/>
          </p:cNvSpPr>
          <p:nvPr/>
        </p:nvSpPr>
        <p:spPr bwMode="auto">
          <a:xfrm>
            <a:off x="214282" y="642918"/>
            <a:ext cx="864393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pl-PL" sz="1600" dirty="0" smtClean="0">
                <a:latin typeface="Comic Sans MS" pitchFamily="66" charset="0"/>
              </a:rPr>
              <a:t>		   Z </a:t>
            </a:r>
            <a:r>
              <a:rPr lang="pl-PL" sz="1600" dirty="0">
                <a:latin typeface="Comic Sans MS" pitchFamily="66" charset="0"/>
              </a:rPr>
              <a:t>okazji Dni Współpracy Polsko-Włoskiej </a:t>
            </a:r>
            <a:r>
              <a:rPr lang="pl-PL" sz="1600" dirty="0" smtClean="0">
                <a:latin typeface="Comic Sans MS" pitchFamily="66" charset="0"/>
              </a:rPr>
              <a:t>Urząd Miasta Tychy 			zorganizował </a:t>
            </a:r>
            <a:r>
              <a:rPr lang="pl-PL" sz="1600" dirty="0">
                <a:latin typeface="Comic Sans MS" pitchFamily="66" charset="0"/>
              </a:rPr>
              <a:t>po raz pierwszy imprezę prezentującą kulturę, </a:t>
            </a:r>
            <a:r>
              <a:rPr lang="pl-PL" sz="1600" dirty="0" smtClean="0">
                <a:latin typeface="Comic Sans MS" pitchFamily="66" charset="0"/>
              </a:rPr>
              <a:t>obyczaje 		i </a:t>
            </a:r>
            <a:r>
              <a:rPr lang="pl-PL" sz="1600" dirty="0">
                <a:latin typeface="Comic Sans MS" pitchFamily="66" charset="0"/>
              </a:rPr>
              <a:t>tradycje Włoch. W korowodzie ulicznym </a:t>
            </a:r>
            <a:r>
              <a:rPr lang="pl-PL" sz="1600" dirty="0" err="1">
                <a:latin typeface="Comic Sans MS" pitchFamily="66" charset="0"/>
              </a:rPr>
              <a:t>Tyszanie</a:t>
            </a:r>
            <a:r>
              <a:rPr lang="pl-PL" sz="1600" dirty="0">
                <a:latin typeface="Comic Sans MS" pitchFamily="66" charset="0"/>
              </a:rPr>
              <a:t> mogli podziwiać </a:t>
            </a:r>
            <a:r>
              <a:rPr lang="pl-PL" sz="1600" dirty="0" smtClean="0">
                <a:latin typeface="Comic Sans MS" pitchFamily="66" charset="0"/>
              </a:rPr>
              <a:t>		naszych </a:t>
            </a:r>
            <a:r>
              <a:rPr lang="pl-PL" sz="1600" dirty="0">
                <a:latin typeface="Comic Sans MS" pitchFamily="66" charset="0"/>
              </a:rPr>
              <a:t>uczniów przebranych w stroje ludowe różnych regionów Italii.</a:t>
            </a:r>
          </a:p>
        </p:txBody>
      </p:sp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1857364"/>
            <a:ext cx="4360862" cy="278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5" name="pole tekstowe 8"/>
          <p:cNvSpPr txBox="1">
            <a:spLocks noChangeArrowheads="1"/>
          </p:cNvSpPr>
          <p:nvPr/>
        </p:nvSpPr>
        <p:spPr bwMode="auto">
          <a:xfrm>
            <a:off x="285720" y="1857364"/>
            <a:ext cx="140615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1800" dirty="0">
                <a:latin typeface="Comic Sans MS" pitchFamily="66" charset="0"/>
              </a:rPr>
              <a:t>Maj</a:t>
            </a:r>
            <a:r>
              <a:rPr lang="pl-PL" dirty="0">
                <a:latin typeface="Comic Sans MS" pitchFamily="66" charset="0"/>
              </a:rPr>
              <a:t> </a:t>
            </a:r>
            <a:r>
              <a:rPr lang="pl-PL" sz="1800" dirty="0">
                <a:latin typeface="Comic Sans MS" pitchFamily="66" charset="0"/>
              </a:rPr>
              <a:t>1995r</a:t>
            </a:r>
            <a:r>
              <a:rPr lang="pl-PL" dirty="0"/>
              <a:t>.</a:t>
            </a:r>
          </a:p>
        </p:txBody>
      </p:sp>
      <p:sp>
        <p:nvSpPr>
          <p:cNvPr id="43016" name="pole tekstowe 9"/>
          <p:cNvSpPr txBox="1">
            <a:spLocks noChangeArrowheads="1"/>
          </p:cNvSpPr>
          <p:nvPr/>
        </p:nvSpPr>
        <p:spPr bwMode="auto">
          <a:xfrm>
            <a:off x="214282" y="5072074"/>
            <a:ext cx="45720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pl-PL" sz="1600" dirty="0">
                <a:latin typeface="Comic Sans MS" pitchFamily="66" charset="0"/>
              </a:rPr>
              <a:t>Zajęliśmy III miejsce w mieście.</a:t>
            </a:r>
          </a:p>
          <a:p>
            <a:pPr algn="just"/>
            <a:r>
              <a:rPr lang="pl-PL" sz="1600" dirty="0">
                <a:latin typeface="Comic Sans MS" pitchFamily="66" charset="0"/>
              </a:rPr>
              <a:t>Oprócz oklasków otrzymaliśmy nagrodę pieniężną w kwocie 10 </a:t>
            </a:r>
            <a:r>
              <a:rPr lang="pl-PL" sz="1600" dirty="0" err="1">
                <a:latin typeface="Comic Sans MS" pitchFamily="66" charset="0"/>
              </a:rPr>
              <a:t>mln</a:t>
            </a:r>
            <a:r>
              <a:rPr lang="pl-PL" sz="1600" dirty="0">
                <a:latin typeface="Comic Sans MS" pitchFamily="66" charset="0"/>
              </a:rPr>
              <a:t>. zł., za które zakupiono magnetofony dla dziesięciu klas.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43504" y="4214818"/>
            <a:ext cx="3714776" cy="2290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trzałka w górę 9"/>
          <p:cNvSpPr/>
          <p:nvPr/>
        </p:nvSpPr>
        <p:spPr>
          <a:xfrm>
            <a:off x="2214546" y="4572008"/>
            <a:ext cx="484632" cy="500066"/>
          </a:xfrm>
          <a:prstGeom prst="upArrow">
            <a:avLst/>
          </a:prstGeom>
          <a:solidFill>
            <a:srgbClr val="00206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ole tekstowe 10"/>
          <p:cNvSpPr txBox="1"/>
          <p:nvPr/>
        </p:nvSpPr>
        <p:spPr>
          <a:xfrm>
            <a:off x="6572264" y="4357694"/>
            <a:ext cx="13099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smtClean="0">
                <a:latin typeface="Comic Sans MS" pitchFamily="66" charset="0"/>
              </a:rPr>
              <a:t>Maj 1997</a:t>
            </a:r>
            <a:endParaRPr lang="pl-PL" sz="2000" dirty="0">
              <a:latin typeface="Comic Sans MS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71868" y="1714488"/>
            <a:ext cx="2600325" cy="347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Prostokąt 12"/>
          <p:cNvSpPr/>
          <p:nvPr/>
        </p:nvSpPr>
        <p:spPr>
          <a:xfrm>
            <a:off x="6357918" y="3429000"/>
            <a:ext cx="27860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dirty="0" smtClean="0">
                <a:latin typeface="Comic Sans MS" pitchFamily="66" charset="0"/>
              </a:rPr>
              <a:t>Otrzymaliśmy II nagrodę, która wynosiła 2 tyś. zł.</a:t>
            </a:r>
            <a:endParaRPr lang="pl-PL" sz="1600" dirty="0">
              <a:latin typeface="Comic Sans MS" pitchFamily="66" charset="0"/>
            </a:endParaRPr>
          </a:p>
        </p:txBody>
      </p:sp>
      <p:sp>
        <p:nvSpPr>
          <p:cNvPr id="14" name="Strzałka w dół 13"/>
          <p:cNvSpPr/>
          <p:nvPr/>
        </p:nvSpPr>
        <p:spPr>
          <a:xfrm>
            <a:off x="7215206" y="4000504"/>
            <a:ext cx="484632" cy="428628"/>
          </a:xfrm>
          <a:prstGeom prst="downArrow">
            <a:avLst/>
          </a:prstGeom>
          <a:solidFill>
            <a:srgbClr val="00206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15074" y="1785926"/>
            <a:ext cx="2500330" cy="1560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" y="3143250"/>
            <a:ext cx="5676900" cy="343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pole tekstowe 1"/>
          <p:cNvSpPr txBox="1">
            <a:spLocks noChangeArrowheads="1"/>
          </p:cNvSpPr>
          <p:nvPr/>
        </p:nvSpPr>
        <p:spPr bwMode="auto">
          <a:xfrm flipH="1">
            <a:off x="1143000" y="214313"/>
            <a:ext cx="6500813" cy="4619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>
                <a:latin typeface="Comic Sans MS" pitchFamily="66" charset="0"/>
              </a:rPr>
              <a:t>Asy  z III klasy (rok  szk.1993/1994) </a:t>
            </a: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250" y="1000125"/>
            <a:ext cx="4618038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714375"/>
            <a:ext cx="4646613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pole tekstowe 6"/>
          <p:cNvSpPr txBox="1">
            <a:spLocks noChangeArrowheads="1"/>
          </p:cNvSpPr>
          <p:nvPr/>
        </p:nvSpPr>
        <p:spPr bwMode="auto">
          <a:xfrm>
            <a:off x="6286500" y="5286375"/>
            <a:ext cx="28575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600" dirty="0" smtClean="0">
                <a:latin typeface="Comic Sans MS" pitchFamily="66" charset="0"/>
              </a:rPr>
              <a:t>Byliśmy </a:t>
            </a:r>
            <a:r>
              <a:rPr lang="pl-PL" sz="1600" dirty="0">
                <a:latin typeface="Comic Sans MS" pitchFamily="66" charset="0"/>
              </a:rPr>
              <a:t>gospodarzami Finału Turnieju „Asy z III klasy”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500042"/>
            <a:ext cx="4214812" cy="333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trzałka w lewo 3"/>
          <p:cNvSpPr/>
          <p:nvPr/>
        </p:nvSpPr>
        <p:spPr>
          <a:xfrm>
            <a:off x="4786314" y="928670"/>
            <a:ext cx="500062" cy="500078"/>
          </a:xfrm>
          <a:prstGeom prst="leftArrow">
            <a:avLst/>
          </a:prstGeom>
          <a:solidFill>
            <a:srgbClr val="00206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19461" name="pole tekstowe 4"/>
          <p:cNvSpPr txBox="1">
            <a:spLocks noChangeArrowheads="1"/>
          </p:cNvSpPr>
          <p:nvPr/>
        </p:nvSpPr>
        <p:spPr bwMode="auto">
          <a:xfrm>
            <a:off x="5286380" y="857232"/>
            <a:ext cx="32146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600" dirty="0">
                <a:latin typeface="Comic Sans MS" pitchFamily="66" charset="0"/>
              </a:rPr>
              <a:t>Inscenizacja II części „Dziadów” (rok.szk.1991/92)</a:t>
            </a:r>
          </a:p>
        </p:txBody>
      </p:sp>
      <p:pic>
        <p:nvPicPr>
          <p:cNvPr id="19462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2" y="1714488"/>
            <a:ext cx="4429156" cy="320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trzałka w prawo 6"/>
          <p:cNvSpPr/>
          <p:nvPr/>
        </p:nvSpPr>
        <p:spPr>
          <a:xfrm>
            <a:off x="3429000" y="5357813"/>
            <a:ext cx="500063" cy="285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19464" name="pole tekstowe 7"/>
          <p:cNvSpPr txBox="1">
            <a:spLocks noChangeArrowheads="1"/>
          </p:cNvSpPr>
          <p:nvPr/>
        </p:nvSpPr>
        <p:spPr bwMode="auto">
          <a:xfrm>
            <a:off x="5429256" y="5143512"/>
            <a:ext cx="3429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600" dirty="0">
                <a:latin typeface="Comic Sans MS" pitchFamily="66" charset="0"/>
              </a:rPr>
              <a:t>Inscenizacja ballady Adama Mickiewicza „Pani Twardowska” (rok.szk.1991/92)</a:t>
            </a:r>
          </a:p>
        </p:txBody>
      </p:sp>
      <p:sp>
        <p:nvSpPr>
          <p:cNvPr id="9" name="Prostokąt 8"/>
          <p:cNvSpPr/>
          <p:nvPr/>
        </p:nvSpPr>
        <p:spPr>
          <a:xfrm>
            <a:off x="642910" y="0"/>
            <a:ext cx="5572164" cy="584775"/>
          </a:xfrm>
          <a:prstGeom prst="rect">
            <a:avLst/>
          </a:prstGeom>
          <a:noFill/>
          <a:ln w="12700">
            <a:noFill/>
          </a:ln>
        </p:spPr>
        <p:txBody>
          <a:bodyPr anchor="ctr" anchorCtr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defRPr/>
            </a:pPr>
            <a:r>
              <a:rPr lang="pl-PL" sz="32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Koło teatralne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3571876"/>
            <a:ext cx="3857622" cy="2650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trzałka w górę 10"/>
          <p:cNvSpPr/>
          <p:nvPr/>
        </p:nvSpPr>
        <p:spPr>
          <a:xfrm>
            <a:off x="6643702" y="4714884"/>
            <a:ext cx="571504" cy="428628"/>
          </a:xfrm>
          <a:prstGeom prst="upArrow">
            <a:avLst/>
          </a:prstGeom>
          <a:solidFill>
            <a:srgbClr val="00206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/>
          <p:cNvSpPr/>
          <p:nvPr/>
        </p:nvSpPr>
        <p:spPr>
          <a:xfrm>
            <a:off x="357158" y="6215083"/>
            <a:ext cx="457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1600" dirty="0" smtClean="0">
                <a:latin typeface="Comic Sans MS" pitchFamily="66" charset="0"/>
              </a:rPr>
              <a:t>Przedstawienie Mikołajkowe </a:t>
            </a:r>
          </a:p>
          <a:p>
            <a:pPr>
              <a:defRPr/>
            </a:pPr>
            <a:r>
              <a:rPr lang="pl-PL" sz="1600" dirty="0" smtClean="0">
                <a:latin typeface="Comic Sans MS" pitchFamily="66" charset="0"/>
              </a:rPr>
              <a:t>dla najmłodszych</a:t>
            </a:r>
            <a:endParaRPr lang="pl-PL" sz="1600" dirty="0">
              <a:latin typeface="Comic Sans MS" pitchFamily="66" charset="0"/>
            </a:endParaRPr>
          </a:p>
        </p:txBody>
      </p:sp>
      <p:sp>
        <p:nvSpPr>
          <p:cNvPr id="13" name="Strzałka w górę 12"/>
          <p:cNvSpPr/>
          <p:nvPr/>
        </p:nvSpPr>
        <p:spPr>
          <a:xfrm>
            <a:off x="3071802" y="6143644"/>
            <a:ext cx="428628" cy="285752"/>
          </a:xfrm>
          <a:prstGeom prst="upArrow">
            <a:avLst/>
          </a:prstGeom>
          <a:solidFill>
            <a:srgbClr val="00206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785794"/>
            <a:ext cx="4000500" cy="309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rostokąt 2"/>
          <p:cNvSpPr/>
          <p:nvPr/>
        </p:nvSpPr>
        <p:spPr>
          <a:xfrm>
            <a:off x="5214942" y="357166"/>
            <a:ext cx="3071834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Jasełka</a:t>
            </a:r>
          </a:p>
        </p:txBody>
      </p:sp>
      <p:sp>
        <p:nvSpPr>
          <p:cNvPr id="21508" name="pole tekstowe 3"/>
          <p:cNvSpPr txBox="1">
            <a:spLocks noChangeArrowheads="1"/>
          </p:cNvSpPr>
          <p:nvPr/>
        </p:nvSpPr>
        <p:spPr bwMode="auto">
          <a:xfrm>
            <a:off x="4643438" y="500042"/>
            <a:ext cx="14287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dirty="0">
                <a:latin typeface="Comic Sans MS" pitchFamily="66" charset="0"/>
              </a:rPr>
              <a:t>1995r.</a:t>
            </a:r>
          </a:p>
        </p:txBody>
      </p:sp>
      <p:sp>
        <p:nvSpPr>
          <p:cNvPr id="5" name="Strzałka w lewo 4"/>
          <p:cNvSpPr/>
          <p:nvPr/>
        </p:nvSpPr>
        <p:spPr>
          <a:xfrm>
            <a:off x="4286248" y="642918"/>
            <a:ext cx="357187" cy="48418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pic>
        <p:nvPicPr>
          <p:cNvPr id="21510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928670"/>
            <a:ext cx="4572000" cy="285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trzałka w górę 8"/>
          <p:cNvSpPr/>
          <p:nvPr/>
        </p:nvSpPr>
        <p:spPr>
          <a:xfrm>
            <a:off x="8429652" y="3571876"/>
            <a:ext cx="428625" cy="42862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21514" name="pole tekstowe 9"/>
          <p:cNvSpPr txBox="1">
            <a:spLocks noChangeArrowheads="1"/>
          </p:cNvSpPr>
          <p:nvPr/>
        </p:nvSpPr>
        <p:spPr bwMode="auto">
          <a:xfrm>
            <a:off x="8215338" y="4000504"/>
            <a:ext cx="110966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dirty="0">
                <a:latin typeface="Comic Sans MS" pitchFamily="66" charset="0"/>
              </a:rPr>
              <a:t>1996r.</a:t>
            </a:r>
          </a:p>
        </p:txBody>
      </p:sp>
      <p:sp>
        <p:nvSpPr>
          <p:cNvPr id="11" name="Prostokąt 10"/>
          <p:cNvSpPr/>
          <p:nvPr/>
        </p:nvSpPr>
        <p:spPr>
          <a:xfrm>
            <a:off x="357158" y="0"/>
            <a:ext cx="5572164" cy="584775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defRPr/>
            </a:pPr>
            <a:r>
              <a:rPr lang="pl-PL" sz="32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Koło teatralne</a:t>
            </a:r>
          </a:p>
        </p:txBody>
      </p:sp>
      <p:pic>
        <p:nvPicPr>
          <p:cNvPr id="12" name="Picture 3" descr="F:\koła szkolne\teatralno_regionalny\Jase-ka_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4071942"/>
            <a:ext cx="3857652" cy="257176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4" name="pole tekstowe 13"/>
          <p:cNvSpPr txBox="1"/>
          <p:nvPr/>
        </p:nvSpPr>
        <p:spPr>
          <a:xfrm>
            <a:off x="3214678" y="6215082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2008</a:t>
            </a:r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29124" y="3571876"/>
            <a:ext cx="3882427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pole tekstowe 15"/>
          <p:cNvSpPr txBox="1"/>
          <p:nvPr/>
        </p:nvSpPr>
        <p:spPr>
          <a:xfrm>
            <a:off x="6286512" y="6429396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2009</a:t>
            </a:r>
            <a:endParaRPr lang="pl-PL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8" y="3786190"/>
            <a:ext cx="3962044" cy="2664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578" name="pole tekstowe 1"/>
          <p:cNvSpPr txBox="1">
            <a:spLocks noChangeArrowheads="1"/>
          </p:cNvSpPr>
          <p:nvPr/>
        </p:nvSpPr>
        <p:spPr bwMode="auto">
          <a:xfrm>
            <a:off x="3714744" y="642918"/>
            <a:ext cx="23567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1800" dirty="0" smtClean="0">
                <a:latin typeface="Comic Sans MS" pitchFamily="66" charset="0"/>
              </a:rPr>
              <a:t>rok </a:t>
            </a:r>
            <a:r>
              <a:rPr lang="pl-PL" sz="1800" dirty="0">
                <a:latin typeface="Comic Sans MS" pitchFamily="66" charset="0"/>
              </a:rPr>
              <a:t>szkolny 1991/92</a:t>
            </a:r>
          </a:p>
        </p:txBody>
      </p:sp>
      <p:pic>
        <p:nvPicPr>
          <p:cNvPr id="24579" name="Picture 2"/>
          <p:cNvPicPr>
            <a:picLocks noChangeAspect="1" noChangeArrowheads="1"/>
          </p:cNvPicPr>
          <p:nvPr/>
        </p:nvPicPr>
        <p:blipFill>
          <a:blip r:embed="rId4">
            <a:lum bright="-10000" contrast="1000"/>
          </a:blip>
          <a:srcRect/>
          <a:stretch>
            <a:fillRect/>
          </a:stretch>
        </p:blipFill>
        <p:spPr bwMode="auto">
          <a:xfrm>
            <a:off x="6000760" y="214290"/>
            <a:ext cx="2484633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3"/>
          <p:cNvPicPr>
            <a:picLocks noChangeAspect="1" noChangeArrowheads="1"/>
          </p:cNvPicPr>
          <p:nvPr/>
        </p:nvPicPr>
        <p:blipFill>
          <a:blip r:embed="rId5">
            <a:lum bright="-12000" contrast="-15000"/>
          </a:blip>
          <a:stretch>
            <a:fillRect/>
          </a:stretch>
        </p:blipFill>
        <p:spPr bwMode="auto">
          <a:xfrm>
            <a:off x="1643042" y="1000108"/>
            <a:ext cx="4071966" cy="3068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1472" y="3643314"/>
            <a:ext cx="4362458" cy="299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Prostokąt 7"/>
          <p:cNvSpPr/>
          <p:nvPr/>
        </p:nvSpPr>
        <p:spPr>
          <a:xfrm>
            <a:off x="285720" y="142852"/>
            <a:ext cx="3108544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/>
            </a:prstTxWarp>
            <a:spAutoFit/>
          </a:bodyPr>
          <a:lstStyle/>
          <a:p>
            <a:pPr algn="ctr"/>
            <a:r>
              <a:rPr lang="pl-PL" sz="5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rgbClr val="C00000">
                      <a:alpha val="74000"/>
                    </a:srgbClr>
                  </a:innerShdw>
                </a:effectLst>
              </a:rPr>
              <a:t>Mikołajki</a:t>
            </a:r>
            <a:endParaRPr lang="pl-PL" sz="5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rgbClr val="C00000">
                    <a:alpha val="74000"/>
                  </a:srgbClr>
                </a:innerShdw>
              </a:effectLst>
            </a:endParaRPr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8596" y="857231"/>
            <a:ext cx="1071570" cy="3004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pole tekstowe 15"/>
          <p:cNvSpPr txBox="1"/>
          <p:nvPr/>
        </p:nvSpPr>
        <p:spPr>
          <a:xfrm>
            <a:off x="6357950" y="4000504"/>
            <a:ext cx="1060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dirty="0" smtClean="0">
                <a:latin typeface="Comic Sans MS" pitchFamily="66" charset="0"/>
              </a:rPr>
              <a:t>2007r.</a:t>
            </a:r>
            <a:endParaRPr lang="pl-PL" sz="1800" dirty="0">
              <a:latin typeface="Comic Sans MS" pitchFamily="66" charset="0"/>
            </a:endParaRPr>
          </a:p>
        </p:txBody>
      </p:sp>
      <p:sp>
        <p:nvSpPr>
          <p:cNvPr id="17" name="pole tekstowe 16"/>
          <p:cNvSpPr txBox="1"/>
          <p:nvPr/>
        </p:nvSpPr>
        <p:spPr>
          <a:xfrm>
            <a:off x="214282" y="5072074"/>
            <a:ext cx="2143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dirty="0" smtClean="0">
                <a:latin typeface="Comic Sans MS" pitchFamily="66" charset="0"/>
              </a:rPr>
              <a:t>2003</a:t>
            </a:r>
            <a:endParaRPr lang="pl-PL" sz="1800" dirty="0"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4" name="Picture 3" descr="F:\kiermasz_swiateczny\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42918"/>
            <a:ext cx="3702050" cy="3571875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61442" name="Picture 4" descr="F:\kiermasz_swiateczny\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86446" y="571480"/>
            <a:ext cx="3143250" cy="2913063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Prostokąt 1"/>
          <p:cNvSpPr/>
          <p:nvPr/>
        </p:nvSpPr>
        <p:spPr>
          <a:xfrm>
            <a:off x="1357290" y="0"/>
            <a:ext cx="5243743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l-PL" sz="4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rgbClr val="002060">
                      <a:alpha val="74000"/>
                    </a:srgbClr>
                  </a:innerShdw>
                </a:effectLst>
              </a:rPr>
              <a:t>Kiermasz świąteczny</a:t>
            </a:r>
          </a:p>
        </p:txBody>
      </p:sp>
      <p:pic>
        <p:nvPicPr>
          <p:cNvPr id="61445" name="Picture 6" descr="F:\zdjęcia rok szk.20072008\kiermasz świąteczny3grudzien\stoisko_kl_I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4143380"/>
            <a:ext cx="3997552" cy="2428892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362" name="Picture 2" descr="D:\Moja klasa\kiermasy\DSCF7554.JPG"/>
          <p:cNvPicPr>
            <a:picLocks noChangeAspect="1" noChangeArrowheads="1"/>
          </p:cNvPicPr>
          <p:nvPr/>
        </p:nvPicPr>
        <p:blipFill>
          <a:blip r:embed="rId5" cstate="print"/>
          <a:srcRect l="3863" t="10301" r="11158"/>
          <a:stretch>
            <a:fillRect/>
          </a:stretch>
        </p:blipFill>
        <p:spPr bwMode="auto">
          <a:xfrm>
            <a:off x="142844" y="4071942"/>
            <a:ext cx="3143272" cy="2488397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6" name="Picture 2" descr="I:\historia szkoły\gru 08 26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00364" y="4429132"/>
            <a:ext cx="2643206" cy="1982943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7" name="Picture 3" descr="D:\Rok szkol.2009_10\kiermasz\DSC0843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28992" y="1643050"/>
            <a:ext cx="2952770" cy="2214578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928670"/>
            <a:ext cx="4071966" cy="3122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Prostokąt 1"/>
          <p:cNvSpPr/>
          <p:nvPr/>
        </p:nvSpPr>
        <p:spPr>
          <a:xfrm>
            <a:off x="428596" y="214290"/>
            <a:ext cx="5884944" cy="646331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none">
            <a:prstTxWarp prst="textDeflateBottom">
              <a:avLst/>
            </a:prstTxWarp>
            <a:spAutoFit/>
          </a:bodyPr>
          <a:lstStyle/>
          <a:p>
            <a:pPr algn="ctr">
              <a:defRPr/>
            </a:pPr>
            <a:r>
              <a:rPr lang="pl-PL" sz="36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Karnawał dla najmłodszych</a:t>
            </a:r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857232"/>
            <a:ext cx="4000498" cy="2571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pole tekstowe 3"/>
          <p:cNvSpPr txBox="1">
            <a:spLocks noChangeArrowheads="1"/>
          </p:cNvSpPr>
          <p:nvPr/>
        </p:nvSpPr>
        <p:spPr bwMode="auto">
          <a:xfrm>
            <a:off x="4857752" y="714356"/>
            <a:ext cx="8034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1600" dirty="0">
                <a:latin typeface="Comic Sans MS" pitchFamily="66" charset="0"/>
              </a:rPr>
              <a:t>1995r</a:t>
            </a:r>
            <a:r>
              <a:rPr lang="pl-PL" sz="1600" dirty="0"/>
              <a:t>.</a:t>
            </a:r>
          </a:p>
        </p:txBody>
      </p:sp>
      <p:sp>
        <p:nvSpPr>
          <p:cNvPr id="5" name="Strzałka w lewo 4"/>
          <p:cNvSpPr/>
          <p:nvPr/>
        </p:nvSpPr>
        <p:spPr>
          <a:xfrm>
            <a:off x="4214810" y="714356"/>
            <a:ext cx="571500" cy="50006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3786190"/>
            <a:ext cx="5500726" cy="2946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0" name="pole tekstowe 7"/>
          <p:cNvSpPr txBox="1">
            <a:spLocks noChangeArrowheads="1"/>
          </p:cNvSpPr>
          <p:nvPr/>
        </p:nvSpPr>
        <p:spPr bwMode="auto">
          <a:xfrm>
            <a:off x="6500826" y="5786454"/>
            <a:ext cx="12858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1800" dirty="0">
                <a:latin typeface="Comic Sans MS" pitchFamily="66" charset="0"/>
              </a:rPr>
              <a:t>2004r.</a:t>
            </a:r>
          </a:p>
        </p:txBody>
      </p:sp>
      <p:sp>
        <p:nvSpPr>
          <p:cNvPr id="10" name="Strzałka w lewo 9"/>
          <p:cNvSpPr/>
          <p:nvPr/>
        </p:nvSpPr>
        <p:spPr>
          <a:xfrm>
            <a:off x="5857884" y="5715016"/>
            <a:ext cx="571504" cy="50006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ole tekstowe 10"/>
          <p:cNvSpPr txBox="1"/>
          <p:nvPr/>
        </p:nvSpPr>
        <p:spPr>
          <a:xfrm>
            <a:off x="4643438" y="4500570"/>
            <a:ext cx="917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800" dirty="0" smtClean="0">
                <a:latin typeface="Comic Sans MS" pitchFamily="66" charset="0"/>
              </a:rPr>
              <a:t>2009r.</a:t>
            </a:r>
            <a:endParaRPr lang="pl-PL" sz="1800" dirty="0">
              <a:latin typeface="Comic Sans MS" pitchFamily="66" charset="0"/>
            </a:endParaRPr>
          </a:p>
        </p:txBody>
      </p:sp>
      <p:sp>
        <p:nvSpPr>
          <p:cNvPr id="12" name="Strzałka w górę 11"/>
          <p:cNvSpPr/>
          <p:nvPr/>
        </p:nvSpPr>
        <p:spPr>
          <a:xfrm>
            <a:off x="7000892" y="4357694"/>
            <a:ext cx="571504" cy="50006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ole tekstowe 12"/>
          <p:cNvSpPr txBox="1"/>
          <p:nvPr/>
        </p:nvSpPr>
        <p:spPr>
          <a:xfrm>
            <a:off x="7000892" y="4857760"/>
            <a:ext cx="917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800" dirty="0" smtClean="0">
                <a:latin typeface="Comic Sans MS" pitchFamily="66" charset="0"/>
              </a:rPr>
              <a:t>2009r.</a:t>
            </a:r>
            <a:endParaRPr lang="pl-PL" sz="1800" dirty="0"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5" y="142875"/>
            <a:ext cx="3857625" cy="509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pole tekstowe 2"/>
          <p:cNvSpPr txBox="1">
            <a:spLocks noChangeArrowheads="1"/>
          </p:cNvSpPr>
          <p:nvPr/>
        </p:nvSpPr>
        <p:spPr bwMode="auto">
          <a:xfrm>
            <a:off x="3143240" y="785794"/>
            <a:ext cx="100010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000" i="1" dirty="0" smtClean="0">
                <a:latin typeface="Comic Sans MS" pitchFamily="66" charset="0"/>
              </a:rPr>
              <a:t> 1992r.</a:t>
            </a:r>
            <a:endParaRPr lang="pl-PL" sz="2000" i="1" dirty="0">
              <a:latin typeface="Comic Sans MS" pitchFamily="66" charset="0"/>
            </a:endParaRPr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14500" y="4286250"/>
            <a:ext cx="4000500" cy="233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trzałka w prawo 5"/>
          <p:cNvSpPr/>
          <p:nvPr/>
        </p:nvSpPr>
        <p:spPr>
          <a:xfrm>
            <a:off x="4214813" y="928688"/>
            <a:ext cx="714375" cy="5715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7" name="Strzałka w lewo 6"/>
          <p:cNvSpPr/>
          <p:nvPr/>
        </p:nvSpPr>
        <p:spPr>
          <a:xfrm>
            <a:off x="5857875" y="5500688"/>
            <a:ext cx="500063" cy="64293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26631" name="pole tekstowe 7"/>
          <p:cNvSpPr txBox="1">
            <a:spLocks noChangeArrowheads="1"/>
          </p:cNvSpPr>
          <p:nvPr/>
        </p:nvSpPr>
        <p:spPr bwMode="auto">
          <a:xfrm>
            <a:off x="6429375" y="5572125"/>
            <a:ext cx="11096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>
                <a:latin typeface="Comic Sans MS" pitchFamily="66" charset="0"/>
              </a:rPr>
              <a:t>1997r.</a:t>
            </a:r>
          </a:p>
        </p:txBody>
      </p:sp>
      <p:pic>
        <p:nvPicPr>
          <p:cNvPr id="26632" name="Picture 9" descr="F:\pierwszy dzien wiosny\HPIM129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85875" y="1571625"/>
            <a:ext cx="34290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Wygięta strzałka 9"/>
          <p:cNvSpPr/>
          <p:nvPr/>
        </p:nvSpPr>
        <p:spPr>
          <a:xfrm>
            <a:off x="428625" y="3500438"/>
            <a:ext cx="714375" cy="642937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>
              <a:solidFill>
                <a:schemeClr val="tx1"/>
              </a:solidFill>
            </a:endParaRPr>
          </a:p>
        </p:txBody>
      </p:sp>
      <p:sp>
        <p:nvSpPr>
          <p:cNvPr id="26634" name="pole tekstowe 10"/>
          <p:cNvSpPr txBox="1">
            <a:spLocks noChangeArrowheads="1"/>
          </p:cNvSpPr>
          <p:nvPr/>
        </p:nvSpPr>
        <p:spPr bwMode="auto">
          <a:xfrm>
            <a:off x="285750" y="4143375"/>
            <a:ext cx="11588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>
                <a:latin typeface="Comic Sans MS" pitchFamily="66" charset="0"/>
              </a:rPr>
              <a:t>2006r</a:t>
            </a:r>
            <a:r>
              <a:rPr lang="pl-PL"/>
              <a:t>.</a:t>
            </a:r>
          </a:p>
        </p:txBody>
      </p:sp>
      <p:sp>
        <p:nvSpPr>
          <p:cNvPr id="11" name="Prostokąt 10"/>
          <p:cNvSpPr/>
          <p:nvPr/>
        </p:nvSpPr>
        <p:spPr>
          <a:xfrm>
            <a:off x="285720" y="285728"/>
            <a:ext cx="4275081" cy="58477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pl-PL" sz="32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Pierwszy Dzień Wiosny</a:t>
            </a:r>
            <a:endParaRPr lang="pl-PL" sz="32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pole tekstowe 5"/>
          <p:cNvSpPr txBox="1">
            <a:spLocks noChangeArrowheads="1"/>
          </p:cNvSpPr>
          <p:nvPr/>
        </p:nvSpPr>
        <p:spPr bwMode="auto">
          <a:xfrm>
            <a:off x="285720" y="1785927"/>
            <a:ext cx="2214578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1800" i="1" dirty="0">
                <a:latin typeface="Comic Sans MS" pitchFamily="66" charset="0"/>
              </a:rPr>
              <a:t>Budowę szkoły rozpoczęto </a:t>
            </a:r>
            <a:endParaRPr lang="pl-PL" sz="1800" i="1" dirty="0" smtClean="0">
              <a:latin typeface="Comic Sans MS" pitchFamily="66" charset="0"/>
            </a:endParaRPr>
          </a:p>
          <a:p>
            <a:r>
              <a:rPr lang="pl-PL" sz="1800" i="1" dirty="0" smtClean="0">
                <a:latin typeface="Comic Sans MS" pitchFamily="66" charset="0"/>
              </a:rPr>
              <a:t>w </a:t>
            </a:r>
            <a:r>
              <a:rPr lang="pl-PL" sz="1800" i="1" dirty="0">
                <a:latin typeface="Comic Sans MS" pitchFamily="66" charset="0"/>
              </a:rPr>
              <a:t>1982r</a:t>
            </a:r>
            <a:r>
              <a:rPr lang="pl-PL" sz="1800" i="1" dirty="0" smtClean="0">
                <a:latin typeface="Comic Sans MS" pitchFamily="66" charset="0"/>
              </a:rPr>
              <a:t>., </a:t>
            </a:r>
          </a:p>
          <a:p>
            <a:r>
              <a:rPr lang="pl-PL" sz="1800" i="1" dirty="0" smtClean="0">
                <a:latin typeface="Comic Sans MS" pitchFamily="66" charset="0"/>
              </a:rPr>
              <a:t>a </a:t>
            </a:r>
            <a:r>
              <a:rPr lang="pl-PL" sz="1800" i="1" dirty="0">
                <a:latin typeface="Comic Sans MS" pitchFamily="66" charset="0"/>
              </a:rPr>
              <a:t>już we wrześniu 1984r. zabrzmiał pierwszy dzwonek szkolny.</a:t>
            </a:r>
          </a:p>
        </p:txBody>
      </p:sp>
      <p:sp>
        <p:nvSpPr>
          <p:cNvPr id="8195" name="pole tekstowe 6"/>
          <p:cNvSpPr txBox="1">
            <a:spLocks noChangeArrowheads="1"/>
          </p:cNvSpPr>
          <p:nvPr/>
        </p:nvSpPr>
        <p:spPr bwMode="auto">
          <a:xfrm>
            <a:off x="785786" y="5715016"/>
            <a:ext cx="81438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1800" dirty="0">
                <a:latin typeface="Comic Sans MS" pitchFamily="66" charset="0"/>
                <a:cs typeface="Microsoft Sans Serif" pitchFamily="34" charset="0"/>
              </a:rPr>
              <a:t>Rozwiązanie architektoniczne budynku jest autorstwa </a:t>
            </a:r>
          </a:p>
          <a:p>
            <a:pPr algn="ctr"/>
            <a:r>
              <a:rPr lang="pl-PL" sz="1800" dirty="0" err="1">
                <a:latin typeface="Comic Sans MS" pitchFamily="66" charset="0"/>
                <a:cs typeface="Microsoft Sans Serif" pitchFamily="34" charset="0"/>
              </a:rPr>
              <a:t>mgr</a:t>
            </a:r>
            <a:r>
              <a:rPr lang="pl-PL" sz="1800" dirty="0">
                <a:latin typeface="Comic Sans MS" pitchFamily="66" charset="0"/>
                <a:cs typeface="Microsoft Sans Serif" pitchFamily="34" charset="0"/>
              </a:rPr>
              <a:t>. inż. Janusza Włodarczyka</a:t>
            </a:r>
          </a:p>
        </p:txBody>
      </p:sp>
      <p:pic>
        <p:nvPicPr>
          <p:cNvPr id="819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5984" y="1071546"/>
            <a:ext cx="6357940" cy="4289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rostokąt 4"/>
          <p:cNvSpPr/>
          <p:nvPr/>
        </p:nvSpPr>
        <p:spPr>
          <a:xfrm>
            <a:off x="2143108" y="214290"/>
            <a:ext cx="4143404" cy="57148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pl-PL" sz="5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rgbClr val="002060">
                      <a:alpha val="74000"/>
                    </a:srgbClr>
                  </a:innerShdw>
                </a:effectLst>
              </a:rPr>
              <a:t>Budowa szkoły</a:t>
            </a:r>
            <a:endParaRPr lang="pl-PL" sz="5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rgbClr val="002060">
                    <a:alpha val="74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071538" y="214290"/>
            <a:ext cx="7072361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5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2">
                      <a:lumMod val="75000"/>
                      <a:alpha val="74000"/>
                    </a:schemeClr>
                  </a:innerShdw>
                </a:effectLst>
              </a:rPr>
              <a:t>Piknik Środowiskowy</a:t>
            </a:r>
          </a:p>
        </p:txBody>
      </p:sp>
      <p:sp>
        <p:nvSpPr>
          <p:cNvPr id="53251" name="pole tekstowe 2"/>
          <p:cNvSpPr txBox="1">
            <a:spLocks noChangeArrowheads="1"/>
          </p:cNvSpPr>
          <p:nvPr/>
        </p:nvSpPr>
        <p:spPr bwMode="auto">
          <a:xfrm>
            <a:off x="642938" y="1071563"/>
            <a:ext cx="583565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1600">
                <a:latin typeface="Comic Sans MS" pitchFamily="66" charset="0"/>
              </a:rPr>
              <a:t>Pierwszy piknik odbył się w naszej szkole 1 czerwca 2005r. </a:t>
            </a:r>
          </a:p>
          <a:p>
            <a:r>
              <a:rPr lang="pl-PL" sz="1600">
                <a:latin typeface="Comic Sans MS" pitchFamily="66" charset="0"/>
              </a:rPr>
              <a:t>Co roku piknik odbywa się pod inną nazwą.</a:t>
            </a:r>
          </a:p>
          <a:p>
            <a:r>
              <a:rPr lang="pl-PL" sz="1600">
                <a:latin typeface="Comic Sans MS" pitchFamily="66" charset="0"/>
              </a:rPr>
              <a:t>Na stoiskach można co roku kupić różne produkty.</a:t>
            </a:r>
          </a:p>
        </p:txBody>
      </p:sp>
      <p:pic>
        <p:nvPicPr>
          <p:cNvPr id="53253" name="Picture 3" descr="F:\festyn\HPIM172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2143125"/>
            <a:ext cx="297180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4" name="Picture 4" descr="F:\festyn\HPIM173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7224" y="4143380"/>
            <a:ext cx="3143250" cy="235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28926" y="2428868"/>
            <a:ext cx="2094946" cy="1571636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219" name="Picture 3" descr="I:\historia szkoły\Piknik SP 37 2005 r. 179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00694" y="1500174"/>
            <a:ext cx="2857520" cy="2143722"/>
          </a:xfrm>
          <a:prstGeom prst="rect">
            <a:avLst/>
          </a:prstGeom>
          <a:noFill/>
        </p:spPr>
      </p:pic>
      <p:pic>
        <p:nvPicPr>
          <p:cNvPr id="53252" name="Picture 2" descr="F:\festyn\HPIM170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4876" y="3429000"/>
            <a:ext cx="4143403" cy="310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857232"/>
            <a:ext cx="4919663" cy="288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Prostokąt 3"/>
          <p:cNvSpPr>
            <a:spLocks noChangeArrowheads="1"/>
          </p:cNvSpPr>
          <p:nvPr/>
        </p:nvSpPr>
        <p:spPr bwMode="auto">
          <a:xfrm>
            <a:off x="5643563" y="2071688"/>
            <a:ext cx="335756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800" i="1" dirty="0">
                <a:solidFill>
                  <a:srgbClr val="000000"/>
                </a:solidFill>
                <a:latin typeface="Comic Sans MS" pitchFamily="66" charset="0"/>
              </a:rPr>
              <a:t>Pierwszy wyjazd do Świnoujścia i Korbielowa</a:t>
            </a:r>
          </a:p>
        </p:txBody>
      </p:sp>
      <p:pic>
        <p:nvPicPr>
          <p:cNvPr id="30725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9190" y="3000372"/>
            <a:ext cx="3810000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6" name="pole tekstowe 5"/>
          <p:cNvSpPr txBox="1">
            <a:spLocks noChangeArrowheads="1"/>
          </p:cNvSpPr>
          <p:nvPr/>
        </p:nvSpPr>
        <p:spPr bwMode="auto">
          <a:xfrm>
            <a:off x="6286500" y="6072188"/>
            <a:ext cx="211468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1800" i="1" dirty="0">
                <a:latin typeface="Comic Sans MS" pitchFamily="66" charset="0"/>
              </a:rPr>
              <a:t>Świnoujście 1991r</a:t>
            </a:r>
          </a:p>
        </p:txBody>
      </p:sp>
      <p:sp>
        <p:nvSpPr>
          <p:cNvPr id="7" name="Strzałka w lewo 6"/>
          <p:cNvSpPr/>
          <p:nvPr/>
        </p:nvSpPr>
        <p:spPr>
          <a:xfrm>
            <a:off x="5286375" y="2214563"/>
            <a:ext cx="285750" cy="48418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8" name="Strzałka w górę 7"/>
          <p:cNvSpPr/>
          <p:nvPr/>
        </p:nvSpPr>
        <p:spPr>
          <a:xfrm>
            <a:off x="7072330" y="5572140"/>
            <a:ext cx="484187" cy="35718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pic>
        <p:nvPicPr>
          <p:cNvPr id="30729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88" y="4643438"/>
            <a:ext cx="4697412" cy="202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Strzałka w lewo 11"/>
          <p:cNvSpPr/>
          <p:nvPr/>
        </p:nvSpPr>
        <p:spPr>
          <a:xfrm>
            <a:off x="5357813" y="5929313"/>
            <a:ext cx="642937" cy="48418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11" name="Prostokąt 10"/>
          <p:cNvSpPr/>
          <p:nvPr/>
        </p:nvSpPr>
        <p:spPr>
          <a:xfrm>
            <a:off x="285720" y="0"/>
            <a:ext cx="8655255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pl-PL" sz="5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rgbClr val="00B050">
                      <a:alpha val="74000"/>
                    </a:srgbClr>
                  </a:innerShdw>
                </a:effectLst>
              </a:rPr>
              <a:t>Zielona szkoła od roku 1989.</a:t>
            </a:r>
            <a:endParaRPr lang="pl-PL" sz="5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rgbClr val="00B050">
                    <a:alpha val="74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357166"/>
            <a:ext cx="5143500" cy="339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pole tekstowe 2"/>
          <p:cNvSpPr txBox="1">
            <a:spLocks noChangeArrowheads="1"/>
          </p:cNvSpPr>
          <p:nvPr/>
        </p:nvSpPr>
        <p:spPr bwMode="auto">
          <a:xfrm>
            <a:off x="5857884" y="500042"/>
            <a:ext cx="20415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1800" dirty="0">
                <a:latin typeface="Comic Sans MS" pitchFamily="66" charset="0"/>
              </a:rPr>
              <a:t>Świnoujście 1993</a:t>
            </a:r>
          </a:p>
        </p:txBody>
      </p:sp>
      <p:sp>
        <p:nvSpPr>
          <p:cNvPr id="4" name="Strzałka w lewo 3"/>
          <p:cNvSpPr/>
          <p:nvPr/>
        </p:nvSpPr>
        <p:spPr>
          <a:xfrm>
            <a:off x="5357818" y="500042"/>
            <a:ext cx="500063" cy="5715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31750" name="pole tekstowe 5"/>
          <p:cNvSpPr txBox="1">
            <a:spLocks noChangeArrowheads="1"/>
          </p:cNvSpPr>
          <p:nvPr/>
        </p:nvSpPr>
        <p:spPr bwMode="auto">
          <a:xfrm>
            <a:off x="6215074" y="4714884"/>
            <a:ext cx="18367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1800" dirty="0">
                <a:latin typeface="Comic Sans MS" pitchFamily="66" charset="0"/>
              </a:rPr>
              <a:t>Kołobrzeg 1995</a:t>
            </a:r>
          </a:p>
        </p:txBody>
      </p:sp>
      <p:pic>
        <p:nvPicPr>
          <p:cNvPr id="3174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9190" y="1643050"/>
            <a:ext cx="4016079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472" y="3357562"/>
            <a:ext cx="4286280" cy="3266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Strzałka w lewo 8"/>
          <p:cNvSpPr/>
          <p:nvPr/>
        </p:nvSpPr>
        <p:spPr>
          <a:xfrm>
            <a:off x="5000628" y="5929330"/>
            <a:ext cx="642942" cy="50006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ole tekstowe 9"/>
          <p:cNvSpPr txBox="1"/>
          <p:nvPr/>
        </p:nvSpPr>
        <p:spPr>
          <a:xfrm>
            <a:off x="5929322" y="6000768"/>
            <a:ext cx="14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800" dirty="0" smtClean="0">
                <a:latin typeface="Comic Sans MS" pitchFamily="66" charset="0"/>
              </a:rPr>
              <a:t>Łeba 2010r.</a:t>
            </a:r>
            <a:endParaRPr lang="pl-PL" sz="1800" dirty="0"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pole tekstowe 1"/>
          <p:cNvSpPr txBox="1">
            <a:spLocks noChangeArrowheads="1"/>
          </p:cNvSpPr>
          <p:nvPr/>
        </p:nvSpPr>
        <p:spPr bwMode="auto">
          <a:xfrm>
            <a:off x="0" y="642938"/>
            <a:ext cx="5980113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i="1" dirty="0"/>
              <a:t>Komputer za butelki „Marzenia o komputerze”</a:t>
            </a:r>
          </a:p>
          <a:p>
            <a:endParaRPr lang="pl-PL" dirty="0"/>
          </a:p>
        </p:txBody>
      </p:sp>
      <p:sp>
        <p:nvSpPr>
          <p:cNvPr id="32771" name="pole tekstowe 2"/>
          <p:cNvSpPr txBox="1">
            <a:spLocks noChangeArrowheads="1"/>
          </p:cNvSpPr>
          <p:nvPr/>
        </p:nvSpPr>
        <p:spPr bwMode="auto">
          <a:xfrm>
            <a:off x="4714876" y="5786454"/>
            <a:ext cx="4214813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400" dirty="0">
                <a:latin typeface="Comic Sans MS" pitchFamily="66" charset="0"/>
              </a:rPr>
              <a:t>W 1992 roku szkoła wzbogaciła się o pracownię komputerową z dziesięcioma komputerami.</a:t>
            </a:r>
          </a:p>
          <a:p>
            <a:r>
              <a:rPr lang="pl-PL" sz="1400" dirty="0">
                <a:latin typeface="Comic Sans MS" pitchFamily="66" charset="0"/>
              </a:rPr>
              <a:t>Do pracowni mieli dostęp uczniowie klas ósmych</a:t>
            </a:r>
          </a:p>
        </p:txBody>
      </p:sp>
      <p:sp>
        <p:nvSpPr>
          <p:cNvPr id="32772" name="pole tekstowe 3"/>
          <p:cNvSpPr txBox="1">
            <a:spLocks noChangeArrowheads="1"/>
          </p:cNvSpPr>
          <p:nvPr/>
        </p:nvSpPr>
        <p:spPr bwMode="auto">
          <a:xfrm>
            <a:off x="0" y="714375"/>
            <a:ext cx="6072198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pl-PL" sz="1800" i="1" dirty="0">
              <a:latin typeface="Comic Sans MS" pitchFamily="66" charset="0"/>
            </a:endParaRPr>
          </a:p>
          <a:p>
            <a:pPr algn="just"/>
            <a:endParaRPr lang="pl-PL" sz="1800" i="1" dirty="0">
              <a:latin typeface="Comic Sans MS" pitchFamily="66" charset="0"/>
            </a:endParaRPr>
          </a:p>
          <a:p>
            <a:pPr algn="just"/>
            <a:r>
              <a:rPr lang="pl-PL" sz="1800" dirty="0">
                <a:latin typeface="Comic Sans MS" pitchFamily="66" charset="0"/>
              </a:rPr>
              <a:t>W roku 1989 wspólna inicjatywa uczniów, dyrektora szkoły, ówczesnego nauczyciela techniki p. Małgorzaty Stachowskiej i rodziców miała wspólny cel był nim zakup komputera. Za prawie 4 tysiące butelek zakupiono komputer „Atari” </a:t>
            </a:r>
            <a:r>
              <a:rPr lang="pl-PL" sz="1800" dirty="0" smtClean="0">
                <a:latin typeface="Comic Sans MS" pitchFamily="66" charset="0"/>
              </a:rPr>
              <a:t>(</a:t>
            </a:r>
            <a:r>
              <a:rPr lang="pl-PL" sz="1800" dirty="0">
                <a:latin typeface="Comic Sans MS" pitchFamily="66" charset="0"/>
              </a:rPr>
              <a:t>znoszenie butelek trwało niecały miesiąc).</a:t>
            </a:r>
          </a:p>
          <a:p>
            <a:endParaRPr lang="pl-PL" sz="1800" dirty="0"/>
          </a:p>
          <a:p>
            <a:endParaRPr lang="pl-PL" sz="1800" dirty="0"/>
          </a:p>
        </p:txBody>
      </p:sp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388" y="714356"/>
            <a:ext cx="2000270" cy="1484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3500438"/>
            <a:ext cx="4314825" cy="301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43306" y="2643182"/>
            <a:ext cx="4214842" cy="2113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Strzałka w lewo 9"/>
          <p:cNvSpPr/>
          <p:nvPr/>
        </p:nvSpPr>
        <p:spPr>
          <a:xfrm>
            <a:off x="4286248" y="5786454"/>
            <a:ext cx="428628" cy="571504"/>
          </a:xfrm>
          <a:prstGeom prst="leftArrow">
            <a:avLst/>
          </a:prstGeom>
          <a:solidFill>
            <a:srgbClr val="00206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Strzałka w prawo 10"/>
          <p:cNvSpPr/>
          <p:nvPr/>
        </p:nvSpPr>
        <p:spPr>
          <a:xfrm>
            <a:off x="6000760" y="1214422"/>
            <a:ext cx="500066" cy="484632"/>
          </a:xfrm>
          <a:prstGeom prst="rightArrow">
            <a:avLst/>
          </a:prstGeom>
          <a:solidFill>
            <a:srgbClr val="00206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/>
          <p:cNvSpPr/>
          <p:nvPr/>
        </p:nvSpPr>
        <p:spPr>
          <a:xfrm>
            <a:off x="4857752" y="4857760"/>
            <a:ext cx="407196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dirty="0" smtClean="0">
                <a:latin typeface="Comic Sans MS" pitchFamily="66" charset="0"/>
              </a:rPr>
              <a:t>W 2003r. Ministerstwo Edukacji Narodowej i Sportu sfinansowało 10 komputerów, oraz 2 komputery kupiła Rada Rodziców.</a:t>
            </a:r>
            <a:endParaRPr lang="pl-PL" sz="1400" dirty="0">
              <a:latin typeface="Comic Sans MS" pitchFamily="66" charset="0"/>
            </a:endParaRPr>
          </a:p>
        </p:txBody>
      </p:sp>
      <p:sp>
        <p:nvSpPr>
          <p:cNvPr id="13" name="Strzałka w górę 12"/>
          <p:cNvSpPr/>
          <p:nvPr/>
        </p:nvSpPr>
        <p:spPr>
          <a:xfrm>
            <a:off x="6215074" y="4429132"/>
            <a:ext cx="571504" cy="42862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rostokąt 13"/>
          <p:cNvSpPr/>
          <p:nvPr/>
        </p:nvSpPr>
        <p:spPr>
          <a:xfrm>
            <a:off x="1571604" y="0"/>
            <a:ext cx="4587089" cy="58477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/>
            </a:prstTxWarp>
            <a:spAutoFit/>
          </a:bodyPr>
          <a:lstStyle/>
          <a:p>
            <a:pPr algn="ctr"/>
            <a:r>
              <a:rPr lang="pl-PL" sz="32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rgbClr val="002060">
                      <a:alpha val="74000"/>
                    </a:srgbClr>
                  </a:innerShdw>
                </a:effectLst>
              </a:rPr>
              <a:t>Pracownia komputerowa</a:t>
            </a:r>
            <a:endParaRPr lang="pl-PL" sz="32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rgbClr val="002060">
                    <a:alpha val="74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C:\KAROLINA\moje zdjęcia1\biblioteka\DSC_6903a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928670"/>
            <a:ext cx="4810125" cy="32188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Prostokąt 1"/>
          <p:cNvSpPr/>
          <p:nvPr/>
        </p:nvSpPr>
        <p:spPr>
          <a:xfrm>
            <a:off x="571472" y="0"/>
            <a:ext cx="821537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pl-PL" sz="36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5">
                      <a:lumMod val="75000"/>
                      <a:alpha val="74000"/>
                    </a:schemeClr>
                  </a:innerShdw>
                </a:effectLst>
              </a:rPr>
              <a:t>Czytelnia </a:t>
            </a:r>
            <a:r>
              <a:rPr lang="pl-PL" sz="36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5">
                      <a:lumMod val="75000"/>
                      <a:alpha val="74000"/>
                    </a:schemeClr>
                  </a:innerShdw>
                </a:effectLst>
              </a:rPr>
              <a:t>multimedialna </a:t>
            </a:r>
          </a:p>
          <a:p>
            <a:r>
              <a:rPr lang="pl-PL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101600" dist="76200" dir="5400000">
                    <a:schemeClr val="accent5">
                      <a:lumMod val="75000"/>
                      <a:alpha val="74000"/>
                    </a:schemeClr>
                  </a:innerShdw>
                </a:effectLst>
              </a:rPr>
              <a:t>powstała w 2006r., którą wyposażono ze środków unijnych.</a:t>
            </a:r>
            <a:endParaRPr lang="pl-PL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innerShdw blurRad="101600" dist="76200" dir="5400000">
                  <a:schemeClr val="accent5">
                    <a:lumMod val="75000"/>
                    <a:alpha val="74000"/>
                  </a:schemeClr>
                </a:innerShdw>
              </a:effectLst>
            </a:endParaRPr>
          </a:p>
        </p:txBody>
      </p:sp>
      <p:pic>
        <p:nvPicPr>
          <p:cNvPr id="4" name="Obraz 3" descr="C:\KAROLINA\moje zdjęcia1\biblioteka\efs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32" y="1214422"/>
            <a:ext cx="2714644" cy="14287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az 4" descr="C:\KAROLINA\moje zdjęcia1\biblioteka\DSC_6938a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3214686"/>
            <a:ext cx="3857652" cy="24288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az 5" descr="C:\KAROLINA\moje zdjęcia1\biblioteka\DSC_6947a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86050" y="4500570"/>
            <a:ext cx="2466975" cy="16516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az 6" descr="C:\KAROLINA\moje zdjęcia1\biblioteka\DSC_6944a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596" y="3857628"/>
            <a:ext cx="1857388" cy="27171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Obraz 22" descr="C:\KAROLINA\moje zdjęcia1\biblioteka\DSCN203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2928934"/>
            <a:ext cx="3333750" cy="24999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Obraz 23" descr="C:\KAROLINA\moje zdjęcia1\biblioteka\DSC_7032a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636" y="4857760"/>
            <a:ext cx="2771783" cy="17811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0962" name="WordArt 2"/>
          <p:cNvSpPr>
            <a:spLocks noChangeArrowheads="1" noChangeShapeType="1" noTextEdit="1"/>
          </p:cNvSpPr>
          <p:nvPr/>
        </p:nvSpPr>
        <p:spPr bwMode="auto">
          <a:xfrm>
            <a:off x="2357422" y="214290"/>
            <a:ext cx="4857750" cy="809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pl-PL" sz="3600" kern="10" spc="72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AAAAAA"/>
                  </a:gs>
                  <a:gs pos="100000">
                    <a:srgbClr val="FFFFFF"/>
                  </a:gs>
                </a:gsLst>
                <a:lin ang="5400000" scaled="1"/>
              </a:gradFill>
              <a:effectLst>
                <a:outerShdw dist="45791" dir="3378596" algn="ctr" rotWithShape="0">
                  <a:srgbClr val="4D4D4D">
                    <a:alpha val="79999"/>
                  </a:srgbClr>
                </a:outerShdw>
              </a:effectLst>
              <a:latin typeface="Arial Black"/>
            </a:endParaRPr>
          </a:p>
        </p:txBody>
      </p:sp>
      <p:pic>
        <p:nvPicPr>
          <p:cNvPr id="8" name="Obraz 7" descr="C:\KAROLINA\moje zdjęcia1\biblioteka\DSC_6920a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142984"/>
            <a:ext cx="2928958" cy="2286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Obraz 9" descr="C:\KAROLINA\moje zdjęcia1\biblioteka\DSC_6934a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14612" y="1785926"/>
            <a:ext cx="1714512" cy="29289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Obraz 13" descr="C:\KAROLINA\moje zdjęcia1\biblioteka\DSC_6844a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3929066"/>
            <a:ext cx="3714776" cy="20717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Prostokąt 14"/>
          <p:cNvSpPr/>
          <p:nvPr/>
        </p:nvSpPr>
        <p:spPr>
          <a:xfrm>
            <a:off x="500034" y="285728"/>
            <a:ext cx="353333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40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5">
                      <a:lumMod val="75000"/>
                      <a:alpha val="74000"/>
                    </a:schemeClr>
                  </a:innerShdw>
                </a:effectLst>
              </a:rPr>
              <a:t>Czytelnia cicha</a:t>
            </a:r>
            <a:endParaRPr lang="pl-PL" sz="40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5">
                    <a:lumMod val="75000"/>
                    <a:alpha val="74000"/>
                  </a:schemeClr>
                </a:innerShdw>
              </a:effectLst>
            </a:endParaRPr>
          </a:p>
        </p:txBody>
      </p:sp>
      <p:sp>
        <p:nvSpPr>
          <p:cNvPr id="19" name="Prostokąt 18"/>
          <p:cNvSpPr/>
          <p:nvPr/>
        </p:nvSpPr>
        <p:spPr>
          <a:xfrm>
            <a:off x="5286380" y="285728"/>
            <a:ext cx="349986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40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5">
                      <a:lumMod val="75000"/>
                      <a:alpha val="74000"/>
                    </a:schemeClr>
                  </a:innerShdw>
                </a:effectLst>
              </a:rPr>
              <a:t>Wypożyczalnia</a:t>
            </a:r>
            <a:endParaRPr lang="pl-PL" sz="40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5">
                    <a:lumMod val="75000"/>
                    <a:alpha val="74000"/>
                  </a:schemeClr>
                </a:innerShdw>
              </a:effectLst>
            </a:endParaRPr>
          </a:p>
        </p:txBody>
      </p:sp>
      <p:pic>
        <p:nvPicPr>
          <p:cNvPr id="21" name="Obraz 20" descr="C:\KAROLINA\moje zdjęcia1\biblioteka\DSC_6987a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72066" y="1142984"/>
            <a:ext cx="3714776" cy="22145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pole tekstowe 1"/>
          <p:cNvSpPr txBox="1">
            <a:spLocks noChangeArrowheads="1"/>
          </p:cNvSpPr>
          <p:nvPr/>
        </p:nvSpPr>
        <p:spPr bwMode="auto">
          <a:xfrm>
            <a:off x="0" y="642918"/>
            <a:ext cx="91440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pl-PL" dirty="0" smtClean="0">
              <a:latin typeface="Comic Sans MS" pitchFamily="66" charset="0"/>
            </a:endParaRPr>
          </a:p>
          <a:p>
            <a:endParaRPr lang="pl-PL" dirty="0" smtClean="0">
              <a:latin typeface="Comic Sans MS" pitchFamily="66" charset="0"/>
            </a:endParaRPr>
          </a:p>
          <a:p>
            <a:r>
              <a:rPr lang="pl-PL" dirty="0" smtClean="0">
                <a:latin typeface="Comic Sans MS" pitchFamily="66" charset="0"/>
              </a:rPr>
              <a:t>30 </a:t>
            </a:r>
            <a:r>
              <a:rPr lang="pl-PL" dirty="0">
                <a:latin typeface="Comic Sans MS" pitchFamily="66" charset="0"/>
              </a:rPr>
              <a:t>września 1990r ukazał się pierwszy numer gazetki redagowany przez uczniów – opiekunką młodych dziennikarzy była i jest nadal p. Joanna </a:t>
            </a:r>
            <a:r>
              <a:rPr lang="pl-PL" dirty="0" err="1">
                <a:latin typeface="Comic Sans MS" pitchFamily="66" charset="0"/>
              </a:rPr>
              <a:t>Uznańska-Basoń</a:t>
            </a:r>
            <a:r>
              <a:rPr lang="pl-PL" dirty="0">
                <a:latin typeface="Comic Sans MS" pitchFamily="66" charset="0"/>
              </a:rPr>
              <a:t>. Gazetka nie miała tytułu. Na tytuł ogłoszono konkurs, który wygrała klasa </a:t>
            </a:r>
            <a:r>
              <a:rPr lang="pl-PL" dirty="0" err="1">
                <a:latin typeface="Comic Sans MS" pitchFamily="66" charset="0"/>
              </a:rPr>
              <a:t>VIa</a:t>
            </a:r>
            <a:r>
              <a:rPr lang="pl-PL" dirty="0">
                <a:latin typeface="Comic Sans MS" pitchFamily="66" charset="0"/>
              </a:rPr>
              <a:t> i od następnego numeru gazetka została nazwana „Kartkówką”</a:t>
            </a:r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2976" y="0"/>
            <a:ext cx="7116763" cy="998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rostokąt 3"/>
          <p:cNvSpPr/>
          <p:nvPr/>
        </p:nvSpPr>
        <p:spPr>
          <a:xfrm>
            <a:off x="2786050" y="285728"/>
            <a:ext cx="2943434" cy="76944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/>
            </a:prstTxWarp>
            <a:spAutoFit/>
          </a:bodyPr>
          <a:lstStyle/>
          <a:p>
            <a:pPr algn="ctr"/>
            <a:r>
              <a:rPr lang="pl-PL" sz="4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6">
                      <a:lumMod val="50000"/>
                      <a:alpha val="74000"/>
                    </a:schemeClr>
                  </a:innerShdw>
                </a:effectLst>
              </a:rPr>
              <a:t>Kartkówka</a:t>
            </a:r>
            <a:endParaRPr lang="pl-PL" sz="4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6">
                    <a:lumMod val="5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09863" y="771525"/>
            <a:ext cx="3724275" cy="531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717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pole tekstowe 1"/>
          <p:cNvSpPr txBox="1">
            <a:spLocks noChangeArrowheads="1"/>
          </p:cNvSpPr>
          <p:nvPr/>
        </p:nvSpPr>
        <p:spPr bwMode="auto">
          <a:xfrm>
            <a:off x="285750" y="214313"/>
            <a:ext cx="85725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pl-PL" dirty="0"/>
          </a:p>
          <a:p>
            <a:r>
              <a:rPr lang="pl-PL" sz="1800" dirty="0" smtClean="0">
                <a:latin typeface="Comic Sans MS" pitchFamily="66" charset="0"/>
              </a:rPr>
              <a:t>Dzień Ziemi został </a:t>
            </a:r>
            <a:r>
              <a:rPr lang="pl-PL" sz="1800" dirty="0">
                <a:latin typeface="Comic Sans MS" pitchFamily="66" charset="0"/>
              </a:rPr>
              <a:t>zorganizowany po raz pierwszy w szkole w kwietniu 1992r.</a:t>
            </a:r>
          </a:p>
          <a:p>
            <a:endParaRPr lang="pl-PL" dirty="0"/>
          </a:p>
        </p:txBody>
      </p:sp>
      <p:sp>
        <p:nvSpPr>
          <p:cNvPr id="3" name="Prostokąt 2"/>
          <p:cNvSpPr/>
          <p:nvPr/>
        </p:nvSpPr>
        <p:spPr>
          <a:xfrm>
            <a:off x="2928927" y="1"/>
            <a:ext cx="4143403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sz="36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Ekologia</a:t>
            </a:r>
          </a:p>
          <a:p>
            <a:pPr algn="ctr">
              <a:defRPr/>
            </a:pPr>
            <a:r>
              <a:rPr lang="pl-PL" sz="36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		</a:t>
            </a:r>
          </a:p>
        </p:txBody>
      </p:sp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000108"/>
            <a:ext cx="4214813" cy="279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3" name="pole tekstowe 4"/>
          <p:cNvSpPr txBox="1">
            <a:spLocks noChangeArrowheads="1"/>
          </p:cNvSpPr>
          <p:nvPr/>
        </p:nvSpPr>
        <p:spPr bwMode="auto">
          <a:xfrm>
            <a:off x="4500562" y="1357298"/>
            <a:ext cx="40005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600" dirty="0">
                <a:latin typeface="Comic Sans MS" pitchFamily="66" charset="0"/>
              </a:rPr>
              <a:t>Udział  w Warsztatach ekologicznych </a:t>
            </a:r>
          </a:p>
          <a:p>
            <a:r>
              <a:rPr lang="pl-PL" sz="1600" dirty="0">
                <a:latin typeface="Comic Sans MS" pitchFamily="66" charset="0"/>
              </a:rPr>
              <a:t>w </a:t>
            </a:r>
            <a:r>
              <a:rPr lang="pl-PL" sz="1600" dirty="0" err="1">
                <a:latin typeface="Comic Sans MS" pitchFamily="66" charset="0"/>
              </a:rPr>
              <a:t>Kopciowicach</a:t>
            </a:r>
            <a:endParaRPr lang="pl-PL" sz="1600" dirty="0">
              <a:latin typeface="Comic Sans MS" pitchFamily="66" charset="0"/>
            </a:endParaRPr>
          </a:p>
        </p:txBody>
      </p:sp>
      <p:pic>
        <p:nvPicPr>
          <p:cNvPr id="37894" name="Picture 2" descr="F:\P310011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29256" y="2000240"/>
            <a:ext cx="3000375" cy="224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Picture 7" descr="F:\zdjęcia rok szk.20072008\sprzątanie swiata wrzesien 2007\HPIM249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3571876"/>
            <a:ext cx="34290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Symbol zastępczy zawartości 3" descr="IMG_105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1472" y="3929066"/>
            <a:ext cx="3143272" cy="2357454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3929058" y="3786190"/>
            <a:ext cx="21431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dirty="0" smtClean="0"/>
              <a:t>Sprzątanie</a:t>
            </a:r>
            <a:endParaRPr lang="pl-PL" sz="1800" dirty="0"/>
          </a:p>
        </p:txBody>
      </p:sp>
      <p:sp>
        <p:nvSpPr>
          <p:cNvPr id="10" name="pole tekstowe 9"/>
          <p:cNvSpPr txBox="1"/>
          <p:nvPr/>
        </p:nvSpPr>
        <p:spPr>
          <a:xfrm flipH="1">
            <a:off x="4357686" y="4549676"/>
            <a:ext cx="1428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dirty="0" smtClean="0"/>
              <a:t>świata</a:t>
            </a:r>
            <a:endParaRPr lang="pl-PL" sz="1800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3" descr="F:\Dzien Ziemi 20 04 2007\Klasa V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372" y="428604"/>
            <a:ext cx="4214842" cy="316148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8915" name="Picture 6" descr="F:\P42202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285728"/>
            <a:ext cx="3357557" cy="251270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8916" name="pole tekstowe 4"/>
          <p:cNvSpPr txBox="1">
            <a:spLocks noChangeArrowheads="1"/>
          </p:cNvSpPr>
          <p:nvPr/>
        </p:nvSpPr>
        <p:spPr bwMode="auto">
          <a:xfrm>
            <a:off x="357158" y="2928934"/>
            <a:ext cx="40719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1800" dirty="0">
                <a:latin typeface="Comic Sans MS" pitchFamily="66" charset="0"/>
              </a:rPr>
              <a:t>Ekologiczny pokaz </a:t>
            </a:r>
            <a:r>
              <a:rPr lang="pl-PL" sz="1800" dirty="0" smtClean="0">
                <a:latin typeface="Comic Sans MS" pitchFamily="66" charset="0"/>
              </a:rPr>
              <a:t>mody 2007r.</a:t>
            </a:r>
            <a:endParaRPr lang="pl-PL" sz="1800" dirty="0">
              <a:latin typeface="Comic Sans MS" pitchFamily="66" charset="0"/>
            </a:endParaRPr>
          </a:p>
        </p:txBody>
      </p:sp>
      <p:sp>
        <p:nvSpPr>
          <p:cNvPr id="7" name="Strzałka w górę 6"/>
          <p:cNvSpPr/>
          <p:nvPr/>
        </p:nvSpPr>
        <p:spPr>
          <a:xfrm>
            <a:off x="2285984" y="2500306"/>
            <a:ext cx="571504" cy="428628"/>
          </a:xfrm>
          <a:prstGeom prst="upArrow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Strzałka w prawo 7"/>
          <p:cNvSpPr/>
          <p:nvPr/>
        </p:nvSpPr>
        <p:spPr>
          <a:xfrm>
            <a:off x="3786182" y="2928934"/>
            <a:ext cx="500066" cy="484632"/>
          </a:xfrm>
          <a:prstGeom prst="rightArrow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" name="Symbol zastępczy zawartości 5" descr="IMG_158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4876" y="3357562"/>
            <a:ext cx="4038600" cy="302895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Symbol zastępczy zawartości 6" descr="100_547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2910" y="3500438"/>
            <a:ext cx="3286148" cy="2462303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3" name="Prostokąt 12"/>
          <p:cNvSpPr/>
          <p:nvPr/>
        </p:nvSpPr>
        <p:spPr>
          <a:xfrm>
            <a:off x="214282" y="6000768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1600" dirty="0" smtClean="0">
                <a:latin typeface="Comic Sans MS" pitchFamily="66" charset="0"/>
              </a:rPr>
              <a:t>I Regionalnym Festiwalu Ekologicznym</a:t>
            </a:r>
            <a:br>
              <a:rPr lang="pl-PL" sz="1600" dirty="0" smtClean="0">
                <a:latin typeface="Comic Sans MS" pitchFamily="66" charset="0"/>
              </a:rPr>
            </a:br>
            <a:r>
              <a:rPr lang="pl-PL" sz="1600" dirty="0" smtClean="0">
                <a:latin typeface="Comic Sans MS" pitchFamily="66" charset="0"/>
              </a:rPr>
              <a:t>,,EKO – MASTER” </a:t>
            </a:r>
            <a:endParaRPr lang="pl-PL" sz="1600" dirty="0"/>
          </a:p>
        </p:txBody>
      </p:sp>
      <p:sp>
        <p:nvSpPr>
          <p:cNvPr id="14" name="pole tekstowe 13"/>
          <p:cNvSpPr txBox="1"/>
          <p:nvPr/>
        </p:nvSpPr>
        <p:spPr>
          <a:xfrm>
            <a:off x="5429256" y="6357958"/>
            <a:ext cx="20457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dirty="0" smtClean="0">
                <a:latin typeface="Comic Sans MS" pitchFamily="66" charset="0"/>
              </a:rPr>
              <a:t>Zbiórka makulatury</a:t>
            </a:r>
            <a:endParaRPr lang="pl-PL" sz="1600" dirty="0">
              <a:latin typeface="Comic Sans MS" pitchFamily="66" charset="0"/>
            </a:endParaRPr>
          </a:p>
        </p:txBody>
      </p:sp>
      <p:sp>
        <p:nvSpPr>
          <p:cNvPr id="15" name="Strzałka w górę 14"/>
          <p:cNvSpPr/>
          <p:nvPr/>
        </p:nvSpPr>
        <p:spPr>
          <a:xfrm>
            <a:off x="2928926" y="5572140"/>
            <a:ext cx="571504" cy="50006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trzałka w prawo 11"/>
          <p:cNvSpPr/>
          <p:nvPr/>
        </p:nvSpPr>
        <p:spPr>
          <a:xfrm>
            <a:off x="6072198" y="1428736"/>
            <a:ext cx="35719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1" name="Picture 6" descr="C:\Documents and Settings\Małgosia\Moje dokumenty\P10101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1934" y="2071678"/>
            <a:ext cx="3000396" cy="225029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7950" y="214290"/>
            <a:ext cx="2500330" cy="3514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75" y="500063"/>
            <a:ext cx="3714750" cy="279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rostokąt 4"/>
          <p:cNvSpPr/>
          <p:nvPr/>
        </p:nvSpPr>
        <p:spPr>
          <a:xfrm>
            <a:off x="1928794" y="0"/>
            <a:ext cx="3142206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l-PL" sz="32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Izba Regionalna</a:t>
            </a:r>
          </a:p>
        </p:txBody>
      </p:sp>
      <p:sp>
        <p:nvSpPr>
          <p:cNvPr id="45061" name="pole tekstowe 5"/>
          <p:cNvSpPr txBox="1">
            <a:spLocks noChangeArrowheads="1"/>
          </p:cNvSpPr>
          <p:nvPr/>
        </p:nvSpPr>
        <p:spPr bwMode="auto">
          <a:xfrm>
            <a:off x="4786314" y="214290"/>
            <a:ext cx="1928826" cy="185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1600" dirty="0">
                <a:latin typeface="Comic Sans MS" pitchFamily="66" charset="0"/>
              </a:rPr>
              <a:t>Uroczystego otwarcia Izby Regionalnej dokonała p. dyr. MZO Stanisława </a:t>
            </a:r>
            <a:r>
              <a:rPr lang="pl-PL" sz="1600" dirty="0" err="1">
                <a:latin typeface="Comic Sans MS" pitchFamily="66" charset="0"/>
              </a:rPr>
              <a:t>Hadaś</a:t>
            </a:r>
            <a:r>
              <a:rPr lang="pl-PL" sz="1600" dirty="0">
                <a:latin typeface="Comic Sans MS" pitchFamily="66" charset="0"/>
              </a:rPr>
              <a:t> </a:t>
            </a:r>
          </a:p>
          <a:p>
            <a:pPr algn="just"/>
            <a:r>
              <a:rPr lang="pl-PL" sz="1600" dirty="0">
                <a:latin typeface="Comic Sans MS" pitchFamily="66" charset="0"/>
              </a:rPr>
              <a:t>12 grudnia 2001r</a:t>
            </a:r>
            <a:r>
              <a:rPr lang="pl-PL" sz="1800" dirty="0">
                <a:latin typeface="Comic Sans MS" pitchFamily="66" charset="0"/>
              </a:rPr>
              <a:t>.</a:t>
            </a:r>
          </a:p>
        </p:txBody>
      </p:sp>
      <p:sp>
        <p:nvSpPr>
          <p:cNvPr id="45063" name="pole tekstowe 7"/>
          <p:cNvSpPr txBox="1">
            <a:spLocks noChangeArrowheads="1"/>
          </p:cNvSpPr>
          <p:nvPr/>
        </p:nvSpPr>
        <p:spPr bwMode="auto">
          <a:xfrm flipH="1">
            <a:off x="214282" y="5857892"/>
            <a:ext cx="466883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600" dirty="0">
                <a:latin typeface="Comic Sans MS" pitchFamily="66" charset="0"/>
              </a:rPr>
              <a:t>Założycielki Izby: Sylwia </a:t>
            </a:r>
            <a:r>
              <a:rPr lang="pl-PL" sz="1600" dirty="0" err="1">
                <a:latin typeface="Comic Sans MS" pitchFamily="66" charset="0"/>
              </a:rPr>
              <a:t>Gondro-Ciesielska</a:t>
            </a:r>
            <a:r>
              <a:rPr lang="pl-PL" sz="1600" dirty="0">
                <a:latin typeface="Comic Sans MS" pitchFamily="66" charset="0"/>
              </a:rPr>
              <a:t>, Danuta Kciuk, Zofia </a:t>
            </a:r>
            <a:r>
              <a:rPr lang="pl-PL" sz="1600" dirty="0" err="1">
                <a:latin typeface="Comic Sans MS" pitchFamily="66" charset="0"/>
              </a:rPr>
              <a:t>Myalska</a:t>
            </a:r>
            <a:r>
              <a:rPr lang="pl-PL" sz="1600" dirty="0">
                <a:latin typeface="Comic Sans MS" pitchFamily="66" charset="0"/>
              </a:rPr>
              <a:t>, Jadwiga Wróbel, Jolanta Michta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lum bright="-20000"/>
          </a:blip>
          <a:srcRect/>
          <a:stretch>
            <a:fillRect/>
          </a:stretch>
        </p:blipFill>
        <p:spPr bwMode="auto">
          <a:xfrm>
            <a:off x="5000628" y="3786190"/>
            <a:ext cx="3809994" cy="2857496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lum contrast="20000"/>
          </a:blip>
          <a:srcRect/>
          <a:stretch>
            <a:fillRect/>
          </a:stretch>
        </p:blipFill>
        <p:spPr bwMode="auto">
          <a:xfrm>
            <a:off x="214282" y="3857628"/>
            <a:ext cx="3301449" cy="183351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lum contrast="20000"/>
          </a:blip>
          <a:srcRect/>
          <a:stretch>
            <a:fillRect/>
          </a:stretch>
        </p:blipFill>
        <p:spPr bwMode="auto">
          <a:xfrm>
            <a:off x="2928926" y="3857628"/>
            <a:ext cx="1647472" cy="185738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0" y="785794"/>
            <a:ext cx="8763000" cy="1723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pl-PL" dirty="0"/>
          </a:p>
          <a:p>
            <a:r>
              <a:rPr lang="pl-PL" sz="1800" dirty="0"/>
              <a:t>W pierwszej kronice założonej przez Samorząd Szkolny czytamy: </a:t>
            </a:r>
          </a:p>
          <a:p>
            <a:pPr algn="just"/>
            <a:r>
              <a:rPr lang="pl-PL" sz="1600" b="1" i="1" dirty="0">
                <a:latin typeface="Comic Sans MS" pitchFamily="66" charset="0"/>
              </a:rPr>
              <a:t>„Wkraczaliśmy we wrześniu w 1984r., w mury nowej pięknej szkoły. Cieszyliśmy się, że wreszcie będziemy mieli swoją własną szkołę na naszym osiedlu. Ile jednak pytań i niepewności rodziło się w naszych umysłach. Nowi nauczyciele, nowe koleżanki i koledzy, nowe otoczenie...”</a:t>
            </a:r>
          </a:p>
        </p:txBody>
      </p:sp>
      <p:sp>
        <p:nvSpPr>
          <p:cNvPr id="4" name="Prostokąt 3"/>
          <p:cNvSpPr/>
          <p:nvPr/>
        </p:nvSpPr>
        <p:spPr>
          <a:xfrm>
            <a:off x="785786" y="142852"/>
            <a:ext cx="7715304" cy="1785104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tx1">
                <a:lumMod val="95000"/>
                <a:lumOff val="5000"/>
              </a:scheme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28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bg2">
                      <a:lumMod val="10000"/>
                      <a:alpha val="74000"/>
                    </a:schemeClr>
                  </a:innerShdw>
                </a:effectLst>
              </a:rPr>
              <a:t>Historia Szkoły rozpoczyna się w 1984r., </a:t>
            </a:r>
          </a:p>
          <a:p>
            <a:pPr algn="ctr"/>
            <a:r>
              <a:rPr lang="pl-PL" sz="28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bg2">
                      <a:lumMod val="10000"/>
                      <a:alpha val="74000"/>
                    </a:schemeClr>
                  </a:innerShdw>
                </a:effectLst>
              </a:rPr>
              <a:t>kiedy to budynek został oddany do użytku</a:t>
            </a:r>
          </a:p>
          <a:p>
            <a:pPr algn="ctr"/>
            <a:endParaRPr lang="pl-PL" sz="5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3501814" y="-1571660"/>
            <a:ext cx="12358774" cy="10715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30" name="Picture 1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643182"/>
            <a:ext cx="5677010" cy="3857652"/>
          </a:xfrm>
          <a:prstGeom prst="rect">
            <a:avLst/>
          </a:prstGeom>
          <a:noFill/>
        </p:spPr>
      </p:pic>
      <p:pic>
        <p:nvPicPr>
          <p:cNvPr id="9227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19668" y="3500438"/>
            <a:ext cx="4324332" cy="304614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714348" y="0"/>
            <a:ext cx="3811941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l-PL" sz="3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Lekcje regionalne</a:t>
            </a:r>
            <a:endParaRPr lang="pl-PL" sz="36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3" name="Picture 2" descr="C:\Documents and Settings\Małgosia\Moje dokumenty\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908106" y="163408"/>
            <a:ext cx="2619210" cy="3863983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1" name="Picture 3" descr="C:\Documents and Settings\Małgosia\Moje dokumenty\izba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214290"/>
            <a:ext cx="4071966" cy="305376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2" name="Picture 4" descr="C:\Documents and Settings\Małgosia\Moje dokumenty\P101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3571876"/>
            <a:ext cx="3798870" cy="284915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3" name="Picture 5" descr="C:\Documents and Settings\Małgosia\Moje dokumenty\P10100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3714752"/>
            <a:ext cx="3714776" cy="2786083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714348" y="0"/>
            <a:ext cx="3264034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l-PL" sz="4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Regionalizm</a:t>
            </a:r>
          </a:p>
        </p:txBody>
      </p:sp>
      <p:sp>
        <p:nvSpPr>
          <p:cNvPr id="46083" name="pole tekstowe 3"/>
          <p:cNvSpPr txBox="1">
            <a:spLocks noChangeArrowheads="1"/>
          </p:cNvSpPr>
          <p:nvPr/>
        </p:nvSpPr>
        <p:spPr bwMode="auto">
          <a:xfrm>
            <a:off x="285750" y="857250"/>
            <a:ext cx="864393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pl-PL" sz="1800">
                <a:latin typeface="Comic Sans MS" pitchFamily="66" charset="0"/>
              </a:rPr>
              <a:t>Co roku odwiedzają nas zespoły śląskie, które  pokozują nom piykne śląskie tańce i piosynki. Pokazują nom tyż śląskie stroje, te do tańcowanio i na beztydziyń do roboty, ale były tyż takie w jakich śląskie babki chodzom do kościoła.</a:t>
            </a:r>
          </a:p>
        </p:txBody>
      </p:sp>
      <p:pic>
        <p:nvPicPr>
          <p:cNvPr id="46084" name="Picture 6" descr="F:\Skubanie\HPIM004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3375" y="3143250"/>
            <a:ext cx="4572000" cy="33480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6085" name="Picture 7" descr="F:\zdjęcia rok szk.20072008\slaskie zwyczaje-kiszenie kapusty\HPIM265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2214554"/>
            <a:ext cx="3924300" cy="29432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6086" name="pole tekstowe 7"/>
          <p:cNvSpPr txBox="1">
            <a:spLocks noChangeArrowheads="1"/>
          </p:cNvSpPr>
          <p:nvPr/>
        </p:nvSpPr>
        <p:spPr bwMode="auto">
          <a:xfrm>
            <a:off x="1071538" y="5715016"/>
            <a:ext cx="292893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600" dirty="0" err="1">
                <a:latin typeface="Comic Sans MS" pitchFamily="66" charset="0"/>
              </a:rPr>
              <a:t>Szkubki</a:t>
            </a:r>
            <a:r>
              <a:rPr lang="pl-PL" sz="1600" dirty="0">
                <a:latin typeface="Comic Sans MS" pitchFamily="66" charset="0"/>
              </a:rPr>
              <a:t> – zespół </a:t>
            </a:r>
            <a:r>
              <a:rPr lang="pl-PL" sz="1600" dirty="0" err="1">
                <a:latin typeface="Comic Sans MS" pitchFamily="66" charset="0"/>
              </a:rPr>
              <a:t>Podlesianki</a:t>
            </a:r>
            <a:endParaRPr lang="pl-PL" sz="1600" dirty="0"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Nowy folder\regionakizm 001.jpg"/>
          <p:cNvPicPr>
            <a:picLocks noChangeAspect="1" noChangeArrowheads="1"/>
          </p:cNvPicPr>
          <p:nvPr/>
        </p:nvPicPr>
        <p:blipFill>
          <a:blip r:embed="rId2"/>
          <a:srcRect l="7418" t="12302" r="41484" b="10148"/>
          <a:stretch>
            <a:fillRect/>
          </a:stretch>
        </p:blipFill>
        <p:spPr bwMode="auto">
          <a:xfrm rot="5400000">
            <a:off x="1857357" y="357164"/>
            <a:ext cx="2143138" cy="5143537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Prostokąt 1"/>
          <p:cNvSpPr/>
          <p:nvPr/>
        </p:nvSpPr>
        <p:spPr>
          <a:xfrm>
            <a:off x="714348" y="0"/>
            <a:ext cx="2991525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l-PL" sz="4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Regionalizm</a:t>
            </a:r>
          </a:p>
        </p:txBody>
      </p:sp>
      <p:sp>
        <p:nvSpPr>
          <p:cNvPr id="47107" name="pole tekstowe 2"/>
          <p:cNvSpPr txBox="1">
            <a:spLocks noChangeArrowheads="1"/>
          </p:cNvSpPr>
          <p:nvPr/>
        </p:nvSpPr>
        <p:spPr bwMode="auto">
          <a:xfrm>
            <a:off x="285750" y="857250"/>
            <a:ext cx="378618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1600" dirty="0">
                <a:latin typeface="Comic Sans MS" pitchFamily="66" charset="0"/>
              </a:rPr>
              <a:t>Tradycje wigilijne przekazywał nam w roku 2003 zespół regionalny BIERUNIANKI w przedstawieniu „</a:t>
            </a:r>
            <a:r>
              <a:rPr lang="pl-PL" sz="1600" dirty="0" err="1">
                <a:latin typeface="Comic Sans MS" pitchFamily="66" charset="0"/>
              </a:rPr>
              <a:t>Wilijo</a:t>
            </a:r>
            <a:r>
              <a:rPr lang="pl-PL" sz="1600" dirty="0">
                <a:latin typeface="Comic Sans MS" pitchFamily="66" charset="0"/>
              </a:rPr>
              <a:t> po </a:t>
            </a:r>
            <a:r>
              <a:rPr lang="pl-PL" sz="1600" dirty="0" err="1">
                <a:latin typeface="Comic Sans MS" pitchFamily="66" charset="0"/>
              </a:rPr>
              <a:t>śląsku</a:t>
            </a:r>
            <a:r>
              <a:rPr lang="pl-PL" sz="1600" dirty="0">
                <a:latin typeface="Comic Sans MS" pitchFamily="66" charset="0"/>
              </a:rPr>
              <a:t>”</a:t>
            </a:r>
          </a:p>
        </p:txBody>
      </p:sp>
      <p:pic>
        <p:nvPicPr>
          <p:cNvPr id="2050" name="Picture 2" descr="G:\Nowy folder\regionakiz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85728"/>
            <a:ext cx="3786214" cy="2532655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pole tekstowe 5"/>
          <p:cNvSpPr txBox="1"/>
          <p:nvPr/>
        </p:nvSpPr>
        <p:spPr>
          <a:xfrm>
            <a:off x="5857884" y="3071810"/>
            <a:ext cx="26432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>
                <a:latin typeface="Comic Sans MS" pitchFamily="66" charset="0"/>
              </a:rPr>
              <a:t>Zespół </a:t>
            </a:r>
            <a:r>
              <a:rPr lang="pl-PL" sz="1600" dirty="0" err="1" smtClean="0">
                <a:latin typeface="Comic Sans MS" pitchFamily="66" charset="0"/>
              </a:rPr>
              <a:t>Ściernaneczki</a:t>
            </a:r>
            <a:r>
              <a:rPr lang="pl-PL" sz="1600" dirty="0" smtClean="0">
                <a:latin typeface="Comic Sans MS" pitchFamily="66" charset="0"/>
              </a:rPr>
              <a:t> </a:t>
            </a:r>
            <a:r>
              <a:rPr lang="pl-PL" sz="1600" dirty="0" err="1" smtClean="0">
                <a:latin typeface="Comic Sans MS" pitchFamily="66" charset="0"/>
              </a:rPr>
              <a:t>przygotowala</a:t>
            </a:r>
            <a:r>
              <a:rPr lang="pl-PL" sz="1600" dirty="0" smtClean="0">
                <a:latin typeface="Comic Sans MS" pitchFamily="66" charset="0"/>
              </a:rPr>
              <a:t> nas wiązankę  pieśni śląskich </a:t>
            </a:r>
            <a:endParaRPr lang="pl-PL" sz="1600" dirty="0">
              <a:latin typeface="Comic Sans MS" pitchFamily="66" charset="0"/>
            </a:endParaRPr>
          </a:p>
        </p:txBody>
      </p:sp>
      <p:sp>
        <p:nvSpPr>
          <p:cNvPr id="7" name="Strzałka w lewo 6"/>
          <p:cNvSpPr/>
          <p:nvPr/>
        </p:nvSpPr>
        <p:spPr>
          <a:xfrm>
            <a:off x="5429256" y="3143248"/>
            <a:ext cx="42862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Strzałka w prawo 7"/>
          <p:cNvSpPr/>
          <p:nvPr/>
        </p:nvSpPr>
        <p:spPr>
          <a:xfrm>
            <a:off x="3857620" y="1214422"/>
            <a:ext cx="500066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27" name="Picture 3" descr="G:\Nowy folder\regionakizm 002.jpg"/>
          <p:cNvPicPr>
            <a:picLocks noChangeAspect="1" noChangeArrowheads="1"/>
          </p:cNvPicPr>
          <p:nvPr/>
        </p:nvPicPr>
        <p:blipFill>
          <a:blip r:embed="rId4"/>
          <a:srcRect l="9743" t="5106" r="9703" b="8650"/>
          <a:stretch>
            <a:fillRect/>
          </a:stretch>
        </p:blipFill>
        <p:spPr bwMode="auto">
          <a:xfrm rot="5400000">
            <a:off x="4466311" y="3034623"/>
            <a:ext cx="2497394" cy="4143404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pole tekstowe 9"/>
          <p:cNvSpPr txBox="1"/>
          <p:nvPr/>
        </p:nvSpPr>
        <p:spPr>
          <a:xfrm>
            <a:off x="142844" y="5857892"/>
            <a:ext cx="30636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dirty="0" smtClean="0">
                <a:latin typeface="Comic Sans MS" pitchFamily="66" charset="0"/>
              </a:rPr>
              <a:t>Występy zespołu </a:t>
            </a:r>
            <a:r>
              <a:rPr lang="pl-PL" sz="1600" dirty="0" err="1" smtClean="0">
                <a:latin typeface="Comic Sans MS" pitchFamily="66" charset="0"/>
              </a:rPr>
              <a:t>Bojszowianie</a:t>
            </a:r>
            <a:endParaRPr lang="pl-PL" sz="1600" dirty="0">
              <a:latin typeface="Comic Sans MS" pitchFamily="66" charset="0"/>
            </a:endParaRPr>
          </a:p>
        </p:txBody>
      </p:sp>
      <p:sp>
        <p:nvSpPr>
          <p:cNvPr id="11" name="Strzałka w prawo 10"/>
          <p:cNvSpPr/>
          <p:nvPr/>
        </p:nvSpPr>
        <p:spPr>
          <a:xfrm>
            <a:off x="3143240" y="5786454"/>
            <a:ext cx="642942" cy="5000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Prostokąt 3"/>
          <p:cNvSpPr>
            <a:spLocks noChangeArrowheads="1"/>
          </p:cNvSpPr>
          <p:nvPr/>
        </p:nvSpPr>
        <p:spPr bwMode="auto">
          <a:xfrm>
            <a:off x="285750" y="500063"/>
            <a:ext cx="4572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dirty="0">
                <a:latin typeface="Comic Sans MS" pitchFamily="66" charset="0"/>
              </a:rPr>
              <a:t>Uczniowie co roku biorą udział w konkursie „</a:t>
            </a:r>
            <a:r>
              <a:rPr lang="pl-PL" dirty="0" err="1">
                <a:latin typeface="Comic Sans MS" pitchFamily="66" charset="0"/>
              </a:rPr>
              <a:t>Terozki</a:t>
            </a:r>
            <a:r>
              <a:rPr lang="pl-PL" dirty="0">
                <a:latin typeface="Comic Sans MS" pitchFamily="66" charset="0"/>
              </a:rPr>
              <a:t> </a:t>
            </a:r>
            <a:r>
              <a:rPr lang="pl-PL" dirty="0" err="1">
                <a:latin typeface="Comic Sans MS" pitchFamily="66" charset="0"/>
              </a:rPr>
              <a:t>se</a:t>
            </a:r>
            <a:r>
              <a:rPr lang="pl-PL" dirty="0">
                <a:latin typeface="Comic Sans MS" pitchFamily="66" charset="0"/>
              </a:rPr>
              <a:t> </a:t>
            </a:r>
            <a:r>
              <a:rPr lang="pl-PL" dirty="0" err="1">
                <a:latin typeface="Comic Sans MS" pitchFamily="66" charset="0"/>
              </a:rPr>
              <a:t>pogodomy</a:t>
            </a:r>
            <a:r>
              <a:rPr lang="pl-PL" dirty="0">
                <a:latin typeface="Comic Sans MS" pitchFamily="66" charset="0"/>
              </a:rPr>
              <a:t>”, zdobywając wysokie wyróżnienia.</a:t>
            </a:r>
          </a:p>
        </p:txBody>
      </p:sp>
      <p:pic>
        <p:nvPicPr>
          <p:cNvPr id="49155" name="Picture 4" descr="F:\rok szk 2006 2007\koła szkolne\teatralno_regionalny\Terozki se pogodomy 2007 uczestnic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2571744"/>
            <a:ext cx="5000625" cy="333375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9156" name="Picture 5" descr="F:\koła szkolne\teatralno_regionalny\Terozki se pogodomy 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86438" y="571500"/>
            <a:ext cx="2809875" cy="4214813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"/>
          <p:cNvSpPr>
            <a:spLocks noChangeArrowheads="1"/>
          </p:cNvSpPr>
          <p:nvPr/>
        </p:nvSpPr>
        <p:spPr bwMode="auto">
          <a:xfrm>
            <a:off x="0" y="785794"/>
            <a:ext cx="8929688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/>
            <a:r>
              <a:rPr lang="pl-PL" sz="2000" i="1" dirty="0" smtClean="0">
                <a:ea typeface="Calibri" pitchFamily="34" charset="0"/>
                <a:cs typeface="Times New Roman" pitchFamily="18" charset="0"/>
              </a:rPr>
              <a:t>„</a:t>
            </a:r>
            <a:r>
              <a:rPr lang="pl-PL" sz="1600" dirty="0" err="1">
                <a:latin typeface="Comic Sans MS" pitchFamily="66" charset="0"/>
                <a:ea typeface="Calibri" pitchFamily="34" charset="0"/>
                <a:cs typeface="Times New Roman" pitchFamily="18" charset="0"/>
              </a:rPr>
              <a:t>Bombon</a:t>
            </a:r>
            <a:r>
              <a:rPr lang="pl-PL" sz="1600" dirty="0">
                <a:latin typeface="Comic Sans MS" pitchFamily="66" charset="0"/>
                <a:ea typeface="Calibri" pitchFamily="34" charset="0"/>
                <a:cs typeface="Times New Roman" pitchFamily="18" charset="0"/>
              </a:rPr>
              <a:t>” działa od 2003 </a:t>
            </a:r>
            <a:r>
              <a:rPr lang="pl-PL" sz="1600" dirty="0" smtClean="0">
                <a:latin typeface="Comic Sans MS" pitchFamily="66" charset="0"/>
                <a:ea typeface="Calibri" pitchFamily="34" charset="0"/>
                <a:cs typeface="Times New Roman" pitchFamily="18" charset="0"/>
              </a:rPr>
              <a:t>roku.</a:t>
            </a:r>
            <a:r>
              <a:rPr lang="pl-PL" sz="1600" dirty="0"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pl-PL" sz="1600" dirty="0" smtClean="0">
                <a:latin typeface="Comic Sans MS" pitchFamily="66" charset="0"/>
                <a:ea typeface="Calibri" pitchFamily="34" charset="0"/>
                <a:cs typeface="Times New Roman" pitchFamily="18" charset="0"/>
              </a:rPr>
              <a:t>Nazwa </a:t>
            </a:r>
            <a:r>
              <a:rPr lang="pl-PL" sz="1600" dirty="0">
                <a:latin typeface="Comic Sans MS" pitchFamily="66" charset="0"/>
                <a:ea typeface="Calibri" pitchFamily="34" charset="0"/>
                <a:cs typeface="Times New Roman" pitchFamily="18" charset="0"/>
              </a:rPr>
              <a:t>słodziutka, bo „</a:t>
            </a:r>
            <a:r>
              <a:rPr lang="pl-PL" sz="1600" dirty="0" err="1">
                <a:latin typeface="Comic Sans MS" pitchFamily="66" charset="0"/>
                <a:ea typeface="Calibri" pitchFamily="34" charset="0"/>
                <a:cs typeface="Times New Roman" pitchFamily="18" charset="0"/>
              </a:rPr>
              <a:t>Bombon</a:t>
            </a:r>
            <a:r>
              <a:rPr lang="pl-PL" sz="1600" dirty="0">
                <a:latin typeface="Comic Sans MS" pitchFamily="66" charset="0"/>
                <a:ea typeface="Calibri" pitchFamily="34" charset="0"/>
                <a:cs typeface="Times New Roman" pitchFamily="18" charset="0"/>
              </a:rPr>
              <a:t>” w gwarze śląskiej oznacza „cukierek”. </a:t>
            </a:r>
            <a:r>
              <a:rPr lang="pl-PL" sz="1600" dirty="0" smtClean="0">
                <a:latin typeface="Comic Sans MS" pitchFamily="66" charset="0"/>
                <a:ea typeface="Calibri" pitchFamily="34" charset="0"/>
                <a:cs typeface="Times New Roman" pitchFamily="18" charset="0"/>
              </a:rPr>
              <a:t>Zespół </a:t>
            </a:r>
            <a:r>
              <a:rPr lang="pl-PL" sz="1600" dirty="0">
                <a:latin typeface="Comic Sans MS" pitchFamily="66" charset="0"/>
                <a:ea typeface="Calibri" pitchFamily="34" charset="0"/>
                <a:cs typeface="Times New Roman" pitchFamily="18" charset="0"/>
              </a:rPr>
              <a:t>regularnie bierze udział w różnych przeglądach i festiwalach. Uczniowie zdobywają nagrody i wyróżnienia. </a:t>
            </a:r>
          </a:p>
        </p:txBody>
      </p:sp>
      <p:sp>
        <p:nvSpPr>
          <p:cNvPr id="3" name="Prostokąt 2"/>
          <p:cNvSpPr/>
          <p:nvPr/>
        </p:nvSpPr>
        <p:spPr>
          <a:xfrm>
            <a:off x="500034" y="142852"/>
            <a:ext cx="6261971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l-PL" sz="4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Zespół teatralno-regionalny</a:t>
            </a:r>
          </a:p>
        </p:txBody>
      </p:sp>
      <p:pic>
        <p:nvPicPr>
          <p:cNvPr id="4" name="Picture 6" descr="bombon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643050"/>
            <a:ext cx="3143272" cy="5030437"/>
          </a:xfrm>
          <a:prstGeom prst="rect">
            <a:avLst/>
          </a:prstGeom>
          <a:noFill/>
        </p:spPr>
      </p:pic>
      <p:pic>
        <p:nvPicPr>
          <p:cNvPr id="5" name="Picture 4" descr="bombon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9058" y="3643314"/>
            <a:ext cx="4824412" cy="3014663"/>
          </a:xfrm>
          <a:prstGeom prst="rect">
            <a:avLst/>
          </a:prstGeom>
          <a:noFill/>
        </p:spPr>
      </p:pic>
      <p:pic>
        <p:nvPicPr>
          <p:cNvPr id="6" name="Picture 16" descr="Bombo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9124" y="1357298"/>
            <a:ext cx="4089400" cy="255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ole tekstowe 6"/>
          <p:cNvSpPr txBox="1"/>
          <p:nvPr/>
        </p:nvSpPr>
        <p:spPr>
          <a:xfrm>
            <a:off x="2285984" y="1785926"/>
            <a:ext cx="12586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  <a:latin typeface="Comic Sans MS" pitchFamily="66" charset="0"/>
              </a:rPr>
              <a:t>Jasełka</a:t>
            </a:r>
            <a:endParaRPr lang="pl-PL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4357686" y="3500438"/>
            <a:ext cx="3738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800" dirty="0" smtClean="0">
                <a:latin typeface="Comic Sans MS" pitchFamily="66" charset="0"/>
              </a:rPr>
              <a:t>O </a:t>
            </a:r>
            <a:r>
              <a:rPr lang="pl-PL" sz="1800" dirty="0" err="1" smtClean="0">
                <a:latin typeface="Comic Sans MS" pitchFamily="66" charset="0"/>
              </a:rPr>
              <a:t>utopcu</a:t>
            </a:r>
            <a:r>
              <a:rPr lang="pl-PL" sz="1800" dirty="0" smtClean="0">
                <a:latin typeface="Comic Sans MS" pitchFamily="66" charset="0"/>
              </a:rPr>
              <a:t>, który chciał się ożenić</a:t>
            </a:r>
            <a:r>
              <a:rPr lang="pl-PL" dirty="0" smtClean="0"/>
              <a:t>.</a:t>
            </a:r>
            <a:endParaRPr lang="pl-PL" dirty="0"/>
          </a:p>
        </p:txBody>
      </p:sp>
      <p:sp>
        <p:nvSpPr>
          <p:cNvPr id="9" name="pole tekstowe 8"/>
          <p:cNvSpPr txBox="1"/>
          <p:nvPr/>
        </p:nvSpPr>
        <p:spPr>
          <a:xfrm>
            <a:off x="5143504" y="6396335"/>
            <a:ext cx="223330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l-PL" sz="1800" dirty="0" smtClean="0">
                <a:latin typeface="Comic Sans MS" pitchFamily="66" charset="0"/>
              </a:rPr>
              <a:t>Czerwony kapturek</a:t>
            </a:r>
            <a:endParaRPr lang="pl-PL" sz="1800" dirty="0"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285852" y="214290"/>
            <a:ext cx="1811650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l-PL" sz="28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Karolinka</a:t>
            </a:r>
          </a:p>
        </p:txBody>
      </p:sp>
      <p:sp>
        <p:nvSpPr>
          <p:cNvPr id="54275" name="pole tekstowe 3"/>
          <p:cNvSpPr txBox="1">
            <a:spLocks noChangeArrowheads="1"/>
          </p:cNvSpPr>
          <p:nvPr/>
        </p:nvSpPr>
        <p:spPr bwMode="auto">
          <a:xfrm>
            <a:off x="785813" y="1500188"/>
            <a:ext cx="1841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l-PL"/>
          </a:p>
        </p:txBody>
      </p:sp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0" y="642938"/>
            <a:ext cx="8929688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/>
            <a:r>
              <a:rPr lang="pl-PL" sz="1600">
                <a:latin typeface="Comic Sans MS" pitchFamily="66" charset="0"/>
              </a:rPr>
              <a:t>Zespół pieśni i tańca „Karolinka” powstał we wrześniu 2003 roku z inicjatywy L. Stalmach. Zespół istnieje 7 lat. Od września 2005 roku działa pod egidą Szkoły Podstawowej nr 37 oraz Młodzieżowego Domu Kultury nr 1 w Tychach.  Opiekunami zespołu są L. Stalmach i M. Ławniczek. Członkami zespołu są uczniowie naszej szkoły. Zespół „Karolinka” swoimi występami uświetniał ważne szkolne imprezy i uroczystości, dbał o dobre imię szkoły, biorąc udział w prestiżowych przeglądach. Zespół zachwyca, bawi i raduje serca nie tylko rodziców, społeczności szkolnej i lokalnej, ale także tyskiej i śląskiej publiczności. Zespół pieśni i tańca „Karolinka” jest dobrą wizytówką naszej szkoły.</a:t>
            </a:r>
          </a:p>
          <a:p>
            <a:pPr algn="just" eaLnBrk="0" hangingPunct="0"/>
            <a:endParaRPr lang="pl-PL" sz="1600">
              <a:latin typeface="Comic Sans MS" pitchFamily="66" charset="0"/>
            </a:endParaRPr>
          </a:p>
        </p:txBody>
      </p:sp>
      <p:pic>
        <p:nvPicPr>
          <p:cNvPr id="54277" name="Picture 5" descr="P101003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857496"/>
            <a:ext cx="4143375" cy="30988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4278" name="Picture 6" descr="SANY016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2500306"/>
            <a:ext cx="3357586" cy="252099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42" name="Picture 2" descr="I:\historia szkoły\Obraz 11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0562" y="4572008"/>
            <a:ext cx="2786082" cy="2090129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Rozpoczęcie roku szk2009_10\Biskup\zespół Karolinka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57166"/>
            <a:ext cx="4625166" cy="307183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267" name="Picture 3" descr="I:\historia szkoły\SP 37 piknik 0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714356"/>
            <a:ext cx="3904217" cy="292895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268" name="Picture 4" descr="D:\Rozpoczęcie roku szk2009_10\Biskup\zespół Karolink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3143248"/>
            <a:ext cx="5033952" cy="33433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269" name="Picture 5" descr="D:\Rozpoczęcie roku szk2009_10\Biskup\zespół Karolinka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3504" y="4143380"/>
            <a:ext cx="3119299" cy="2071702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8" name="Picture 2" descr="F:\Drzwi otwarte\Drzwi otwart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00760" y="1000108"/>
            <a:ext cx="2857520" cy="209308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Prostokąt 1"/>
          <p:cNvSpPr/>
          <p:nvPr/>
        </p:nvSpPr>
        <p:spPr>
          <a:xfrm>
            <a:off x="357158" y="214290"/>
            <a:ext cx="5144357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l-PL" sz="4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rgbClr val="7030A0">
                      <a:alpha val="74000"/>
                    </a:srgbClr>
                  </a:innerShdw>
                </a:effectLst>
              </a:rPr>
              <a:t>Dzień Otwartej Szkoły</a:t>
            </a:r>
          </a:p>
        </p:txBody>
      </p:sp>
      <p:sp>
        <p:nvSpPr>
          <p:cNvPr id="62467" name="pole tekstowe 2"/>
          <p:cNvSpPr txBox="1">
            <a:spLocks noChangeArrowheads="1"/>
          </p:cNvSpPr>
          <p:nvPr/>
        </p:nvSpPr>
        <p:spPr bwMode="auto">
          <a:xfrm>
            <a:off x="357158" y="1000108"/>
            <a:ext cx="850106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800" dirty="0">
                <a:latin typeface="Comic Sans MS" pitchFamily="66" charset="0"/>
              </a:rPr>
              <a:t>Co roku zapraszamy dzieci z pobliskich przedszkoli do odwiedzenia naszej szkoły. Pokazujemy im jakie atrakcje czekają na przyszłych pierwszoklasistów.</a:t>
            </a:r>
          </a:p>
        </p:txBody>
      </p:sp>
      <p:pic>
        <p:nvPicPr>
          <p:cNvPr id="62469" name="Picture 3" descr="F:\Drzwi otwarte\Nasze imiona w wesołym pociągu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1857364"/>
            <a:ext cx="3571875" cy="261620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2470" name="Picture 4" descr="F:\Dzień otwartej szkoły\Dzień otwartej szkoły 19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348" y="4286256"/>
            <a:ext cx="3571875" cy="2371725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3314" name="Picture 2" descr="F:\Drzwi otwarte\Biblioteka multimedialna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86380" y="3929066"/>
            <a:ext cx="3643338" cy="266817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0" name="Picture 2" descr="D:\Rok szkol.2009_10\Drzwi Otwarte Szkoły\P106045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43306" y="2428868"/>
            <a:ext cx="2857520" cy="214314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500166" y="142852"/>
            <a:ext cx="510909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l-PL" sz="5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5">
                      <a:lumMod val="75000"/>
                      <a:alpha val="74000"/>
                    </a:schemeClr>
                  </a:innerShdw>
                </a:effectLst>
              </a:rPr>
              <a:t>Pasowanie klas I</a:t>
            </a:r>
          </a:p>
        </p:txBody>
      </p:sp>
      <p:pic>
        <p:nvPicPr>
          <p:cNvPr id="63491" name="Picture 2" descr="F:\zdjecia na strone www 2007 08\Uroczystosci\Pasowanie_klas I\DSC053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1214422"/>
            <a:ext cx="4467225" cy="3348037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290" name="Picture 2" descr="D:\Rok szkol.2009_10\Pasowanie na ucznia\DSC_11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1285860"/>
            <a:ext cx="3571900" cy="2375081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</p:pic>
      <p:pic>
        <p:nvPicPr>
          <p:cNvPr id="12291" name="Picture 3" descr="D:\Rok szkol.2009_10\Pasowanie na ucznia\DSC_1182.JPG"/>
          <p:cNvPicPr>
            <a:picLocks noChangeAspect="1" noChangeArrowheads="1"/>
          </p:cNvPicPr>
          <p:nvPr/>
        </p:nvPicPr>
        <p:blipFill>
          <a:blip r:embed="rId5" cstate="print"/>
          <a:srcRect t="19427"/>
          <a:stretch>
            <a:fillRect/>
          </a:stretch>
        </p:blipFill>
        <p:spPr bwMode="auto">
          <a:xfrm>
            <a:off x="1785918" y="3857628"/>
            <a:ext cx="5214974" cy="2793969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pole tekstowe 1"/>
          <p:cNvSpPr txBox="1">
            <a:spLocks noChangeArrowheads="1"/>
          </p:cNvSpPr>
          <p:nvPr/>
        </p:nvSpPr>
        <p:spPr bwMode="auto">
          <a:xfrm>
            <a:off x="285750" y="214313"/>
            <a:ext cx="864393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pl-PL" sz="1800" dirty="0" smtClean="0">
              <a:latin typeface="Comic Sans MS" pitchFamily="66" charset="0"/>
            </a:endParaRPr>
          </a:p>
          <a:p>
            <a:endParaRPr lang="pl-PL" sz="1800" dirty="0">
              <a:latin typeface="Comic Sans MS" pitchFamily="66" charset="0"/>
            </a:endParaRPr>
          </a:p>
          <a:p>
            <a:r>
              <a:rPr lang="pl-PL" sz="1800" dirty="0">
                <a:latin typeface="Comic Sans MS" pitchFamily="66" charset="0"/>
              </a:rPr>
              <a:t>Prekursorką tej </a:t>
            </a:r>
            <a:r>
              <a:rPr lang="pl-PL" sz="1800" dirty="0" smtClean="0">
                <a:latin typeface="Comic Sans MS" pitchFamily="66" charset="0"/>
              </a:rPr>
              <a:t>innowacji </a:t>
            </a:r>
            <a:r>
              <a:rPr lang="pl-PL" sz="1800" dirty="0">
                <a:latin typeface="Comic Sans MS" pitchFamily="66" charset="0"/>
              </a:rPr>
              <a:t>jest p. Zofia </a:t>
            </a:r>
            <a:r>
              <a:rPr lang="pl-PL" sz="1800" dirty="0" err="1" smtClean="0">
                <a:latin typeface="Comic Sans MS" pitchFamily="66" charset="0"/>
              </a:rPr>
              <a:t>Myalska</a:t>
            </a:r>
            <a:r>
              <a:rPr lang="pl-PL" sz="1800" dirty="0">
                <a:latin typeface="Comic Sans MS" pitchFamily="66" charset="0"/>
              </a:rPr>
              <a:t>.</a:t>
            </a:r>
          </a:p>
        </p:txBody>
      </p:sp>
      <p:pic>
        <p:nvPicPr>
          <p:cNvPr id="4198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91016" y="2000240"/>
            <a:ext cx="4152984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1142984"/>
            <a:ext cx="5072062" cy="300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rostokąt 4"/>
          <p:cNvSpPr/>
          <p:nvPr/>
        </p:nvSpPr>
        <p:spPr>
          <a:xfrm>
            <a:off x="357158" y="0"/>
            <a:ext cx="6434454" cy="646331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3600" b="1" dirty="0" smtClean="0"/>
              <a:t>Pedagogika Celestyna </a:t>
            </a:r>
            <a:r>
              <a:rPr lang="pl-PL" sz="3600" b="1" dirty="0" err="1" smtClean="0"/>
              <a:t>Freinet`a</a:t>
            </a:r>
            <a:endParaRPr lang="pl-PL" sz="36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5500694" y="1428736"/>
            <a:ext cx="32369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l-PL" sz="1800" dirty="0" smtClean="0">
                <a:solidFill>
                  <a:prstClr val="black"/>
                </a:solidFill>
                <a:latin typeface="Comic Sans MS" pitchFamily="66" charset="0"/>
              </a:rPr>
              <a:t> rok szk. 1993/94</a:t>
            </a:r>
            <a:endParaRPr lang="pl-PL" sz="1800" dirty="0">
              <a:solidFill>
                <a:prstClr val="black"/>
              </a:solidFill>
              <a:latin typeface="Comic Sans MS" pitchFamily="66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72264" y="3929066"/>
            <a:ext cx="2071702" cy="2762269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4348" y="4286256"/>
            <a:ext cx="4572000" cy="2290763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pole tekstowe 9"/>
          <p:cNvSpPr txBox="1"/>
          <p:nvPr/>
        </p:nvSpPr>
        <p:spPr>
          <a:xfrm>
            <a:off x="5429256" y="5715016"/>
            <a:ext cx="9364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800" dirty="0" smtClean="0">
                <a:latin typeface="Comic Sans MS" pitchFamily="66" charset="0"/>
              </a:rPr>
              <a:t>2008r</a:t>
            </a:r>
            <a:r>
              <a:rPr lang="pl-PL" dirty="0" smtClean="0"/>
              <a:t>.</a:t>
            </a:r>
            <a:endParaRPr lang="pl-PL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pole tekstowe 1"/>
          <p:cNvSpPr txBox="1">
            <a:spLocks noChangeArrowheads="1"/>
          </p:cNvSpPr>
          <p:nvPr/>
        </p:nvSpPr>
        <p:spPr bwMode="auto">
          <a:xfrm>
            <a:off x="500063" y="214313"/>
            <a:ext cx="778668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pl-PL" sz="1800" i="1" dirty="0">
                <a:latin typeface="Comic Sans MS" pitchFamily="66" charset="0"/>
              </a:rPr>
              <a:t>Na uroczyste otwarcie nowego roku szkolnego 1984/85, będące jednocześnie inauguracją miejską przybyli przedstawiciele politycznych i administracyjnych władz miasta.</a:t>
            </a:r>
          </a:p>
        </p:txBody>
      </p:sp>
      <p:pic>
        <p:nvPicPr>
          <p:cNvPr id="10243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0188" y="3929063"/>
            <a:ext cx="5643562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7"/>
          <p:cNvPicPr>
            <a:picLocks noChangeAspect="1" noChangeArrowheads="1"/>
          </p:cNvPicPr>
          <p:nvPr/>
        </p:nvPicPr>
        <p:blipFill>
          <a:blip r:embed="rId4">
            <a:lum/>
          </a:blip>
          <a:srcRect/>
          <a:stretch>
            <a:fillRect/>
          </a:stretch>
        </p:blipFill>
        <p:spPr bwMode="auto">
          <a:xfrm>
            <a:off x="4714875" y="1857375"/>
            <a:ext cx="4224338" cy="315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313" y="1285875"/>
            <a:ext cx="4846637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2214554"/>
            <a:ext cx="4965700" cy="285750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Prostokąt 1"/>
          <p:cNvSpPr/>
          <p:nvPr/>
        </p:nvSpPr>
        <p:spPr>
          <a:xfrm>
            <a:off x="214282" y="285728"/>
            <a:ext cx="8643966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4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Koncert Pieśni i Poezji Patriotycznej</a:t>
            </a:r>
          </a:p>
        </p:txBody>
      </p:sp>
      <p:sp>
        <p:nvSpPr>
          <p:cNvPr id="60419" name="pole tekstowe 2"/>
          <p:cNvSpPr txBox="1">
            <a:spLocks noChangeArrowheads="1"/>
          </p:cNvSpPr>
          <p:nvPr/>
        </p:nvSpPr>
        <p:spPr bwMode="auto">
          <a:xfrm>
            <a:off x="539750" y="836613"/>
            <a:ext cx="7643813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800" dirty="0">
                <a:latin typeface="Comic Sans MS" pitchFamily="66" charset="0"/>
              </a:rPr>
              <a:t>13 czerwca 2006r. odbył się I Koncert „Pieśni patriotycznej”. Koncert wszedł na stałe do szkolnego kalendarza. Pomysłodawczyniami były nauczycielki Historii- Anna </a:t>
            </a:r>
            <a:r>
              <a:rPr lang="pl-PL" sz="1800" dirty="0" err="1">
                <a:latin typeface="Comic Sans MS" pitchFamily="66" charset="0"/>
              </a:rPr>
              <a:t>Dziawk</a:t>
            </a:r>
            <a:r>
              <a:rPr lang="pl-PL" sz="1800" dirty="0">
                <a:latin typeface="Comic Sans MS" pitchFamily="66" charset="0"/>
              </a:rPr>
              <a:t>, Ewa Raduj</a:t>
            </a:r>
          </a:p>
          <a:p>
            <a:endParaRPr lang="pl-PL" dirty="0">
              <a:latin typeface="Comic Sans MS" pitchFamily="66" charset="0"/>
            </a:endParaRPr>
          </a:p>
        </p:txBody>
      </p:sp>
      <p:pic>
        <p:nvPicPr>
          <p:cNvPr id="60421" name="Picture 6" descr="F:\11 listopada\Obraz 0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1643050"/>
            <a:ext cx="4000500" cy="3000375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28926" y="4286256"/>
            <a:ext cx="4686300" cy="232410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ffectLst/>
        </p:spPr>
      </p:pic>
      <p:sp>
        <p:nvSpPr>
          <p:cNvPr id="9" name="pole tekstowe 8"/>
          <p:cNvSpPr txBox="1"/>
          <p:nvPr/>
        </p:nvSpPr>
        <p:spPr>
          <a:xfrm>
            <a:off x="8001024" y="5500702"/>
            <a:ext cx="9364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800" dirty="0" smtClean="0">
                <a:latin typeface="Comic Sans MS" pitchFamily="66" charset="0"/>
              </a:rPr>
              <a:t>2009r</a:t>
            </a:r>
            <a:r>
              <a:rPr lang="pl-PL" dirty="0" smtClean="0"/>
              <a:t>.</a:t>
            </a:r>
            <a:endParaRPr lang="pl-PL" dirty="0"/>
          </a:p>
        </p:txBody>
      </p:sp>
      <p:sp>
        <p:nvSpPr>
          <p:cNvPr id="10" name="Strzałka w lewo 9"/>
          <p:cNvSpPr/>
          <p:nvPr/>
        </p:nvSpPr>
        <p:spPr>
          <a:xfrm>
            <a:off x="7572396" y="5429264"/>
            <a:ext cx="428628" cy="484632"/>
          </a:xfrm>
          <a:prstGeom prst="leftArrow">
            <a:avLst/>
          </a:prstGeom>
          <a:solidFill>
            <a:srgbClr val="00206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Strzałka w górę 10"/>
          <p:cNvSpPr/>
          <p:nvPr/>
        </p:nvSpPr>
        <p:spPr>
          <a:xfrm>
            <a:off x="1214414" y="4857760"/>
            <a:ext cx="428628" cy="50006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ole tekstowe 12"/>
          <p:cNvSpPr txBox="1"/>
          <p:nvPr/>
        </p:nvSpPr>
        <p:spPr>
          <a:xfrm>
            <a:off x="1071538" y="5500702"/>
            <a:ext cx="917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800" dirty="0" smtClean="0">
                <a:latin typeface="Comic Sans MS" pitchFamily="66" charset="0"/>
              </a:rPr>
              <a:t>2008r.</a:t>
            </a:r>
            <a:endParaRPr lang="pl-PL" sz="1800" dirty="0">
              <a:latin typeface="Comic Sans MS" pitchFamily="66" charset="0"/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7929586" y="1643050"/>
            <a:ext cx="917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800" dirty="0" smtClean="0">
                <a:latin typeface="Comic Sans MS" pitchFamily="66" charset="0"/>
              </a:rPr>
              <a:t>2007r.</a:t>
            </a:r>
            <a:endParaRPr lang="pl-PL" sz="1800" dirty="0"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43570" y="1928802"/>
            <a:ext cx="3071812" cy="273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6" name="pole tekstowe 1"/>
          <p:cNvSpPr txBox="1">
            <a:spLocks noChangeArrowheads="1"/>
          </p:cNvSpPr>
          <p:nvPr/>
        </p:nvSpPr>
        <p:spPr bwMode="auto">
          <a:xfrm>
            <a:off x="357188" y="1143000"/>
            <a:ext cx="8501062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-"/>
            </a:pPr>
            <a:r>
              <a:rPr lang="pl-PL" dirty="0" smtClean="0">
                <a:latin typeface="Comic Sans MS" pitchFamily="66" charset="0"/>
              </a:rPr>
              <a:t>Współpraca </a:t>
            </a:r>
            <a:r>
              <a:rPr lang="pl-PL" dirty="0">
                <a:latin typeface="Comic Sans MS" pitchFamily="66" charset="0"/>
              </a:rPr>
              <a:t>z Fundacją na Rzecz Osób Niewidomych i Niepełnosprawnych „Pomóż i Ty</a:t>
            </a:r>
            <a:r>
              <a:rPr lang="pl-PL" dirty="0" smtClean="0">
                <a:latin typeface="Comic Sans MS" pitchFamily="66" charset="0"/>
              </a:rPr>
              <a:t>”</a:t>
            </a:r>
          </a:p>
          <a:p>
            <a:pPr>
              <a:buFontTx/>
              <a:buChar char="-"/>
            </a:pPr>
            <a:r>
              <a:rPr lang="pl-PL" dirty="0" smtClean="0">
                <a:latin typeface="Comic Sans MS" pitchFamily="66" charset="0"/>
              </a:rPr>
              <a:t> „I TY zostań Świętym Mikołajem”</a:t>
            </a:r>
          </a:p>
          <a:p>
            <a:pPr>
              <a:buFontTx/>
              <a:buChar char="-"/>
            </a:pPr>
            <a:r>
              <a:rPr lang="pl-PL" dirty="0" smtClean="0">
                <a:latin typeface="Comic Sans MS" pitchFamily="66" charset="0"/>
              </a:rPr>
              <a:t> Kiermasz „Gwiazdka 2003”.</a:t>
            </a:r>
            <a:endParaRPr lang="pl-PL" dirty="0">
              <a:latin typeface="Comic Sans MS" pitchFamily="66" charset="0"/>
            </a:endParaRPr>
          </a:p>
          <a:p>
            <a:r>
              <a:rPr lang="pl-PL" dirty="0">
                <a:latin typeface="Comic Sans MS" pitchFamily="66" charset="0"/>
              </a:rPr>
              <a:t>- Akcja „Góra Grosza” </a:t>
            </a:r>
          </a:p>
          <a:p>
            <a:pPr>
              <a:buFontTx/>
              <a:buChar char="-"/>
            </a:pPr>
            <a:r>
              <a:rPr lang="pl-PL" dirty="0">
                <a:latin typeface="Comic Sans MS" pitchFamily="66" charset="0"/>
              </a:rPr>
              <a:t>Akcja „Serce – Na pomoc </a:t>
            </a:r>
            <a:r>
              <a:rPr lang="pl-PL" dirty="0" smtClean="0">
                <a:latin typeface="Comic Sans MS" pitchFamily="66" charset="0"/>
              </a:rPr>
              <a:t>chorym </a:t>
            </a:r>
          </a:p>
          <a:p>
            <a:r>
              <a:rPr lang="pl-PL" dirty="0" smtClean="0">
                <a:latin typeface="Comic Sans MS" pitchFamily="66" charset="0"/>
              </a:rPr>
              <a:t>i </a:t>
            </a:r>
            <a:r>
              <a:rPr lang="pl-PL" dirty="0">
                <a:latin typeface="Comic Sans MS" pitchFamily="66" charset="0"/>
              </a:rPr>
              <a:t>potrzebującym dzieciom z Żórawiny” </a:t>
            </a:r>
          </a:p>
          <a:p>
            <a:pPr>
              <a:buFontTx/>
              <a:buChar char="-"/>
            </a:pPr>
            <a:r>
              <a:rPr lang="pl-PL" dirty="0">
                <a:latin typeface="Comic Sans MS" pitchFamily="66" charset="0"/>
              </a:rPr>
              <a:t>„Pełna miska dla </a:t>
            </a:r>
            <a:r>
              <a:rPr lang="pl-PL" dirty="0" smtClean="0">
                <a:latin typeface="Comic Sans MS" pitchFamily="66" charset="0"/>
              </a:rPr>
              <a:t>schroniska” </a:t>
            </a:r>
          </a:p>
          <a:p>
            <a:pPr>
              <a:buFontTx/>
              <a:buChar char="-"/>
            </a:pPr>
            <a:endParaRPr lang="pl-PL" dirty="0" smtClean="0">
              <a:latin typeface="Comic Sans MS" pitchFamily="66" charset="0"/>
            </a:endParaRPr>
          </a:p>
          <a:p>
            <a:endParaRPr lang="pl-PL" dirty="0">
              <a:latin typeface="Comic Sans MS" pitchFamily="66" charset="0"/>
            </a:endParaRPr>
          </a:p>
          <a:p>
            <a:endParaRPr lang="pl-PL" dirty="0"/>
          </a:p>
        </p:txBody>
      </p:sp>
      <p:sp>
        <p:nvSpPr>
          <p:cNvPr id="3" name="Prostokąt 2"/>
          <p:cNvSpPr/>
          <p:nvPr/>
        </p:nvSpPr>
        <p:spPr>
          <a:xfrm>
            <a:off x="1643043" y="357167"/>
            <a:ext cx="3262432" cy="49244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l-PL" sz="26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Akcje POMAGAMY</a:t>
            </a:r>
          </a:p>
        </p:txBody>
      </p:sp>
      <p:sp>
        <p:nvSpPr>
          <p:cNvPr id="57349" name="pole tekstowe 4"/>
          <p:cNvSpPr txBox="1">
            <a:spLocks noChangeArrowheads="1"/>
          </p:cNvSpPr>
          <p:nvPr/>
        </p:nvSpPr>
        <p:spPr bwMode="auto">
          <a:xfrm>
            <a:off x="6858016" y="5214950"/>
            <a:ext cx="135966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1600" dirty="0">
                <a:latin typeface="Comic Sans MS" pitchFamily="66" charset="0"/>
              </a:rPr>
              <a:t>Góra Grosza</a:t>
            </a:r>
          </a:p>
        </p:txBody>
      </p:sp>
      <p:sp>
        <p:nvSpPr>
          <p:cNvPr id="6" name="Strzałka w górę 5"/>
          <p:cNvSpPr/>
          <p:nvPr/>
        </p:nvSpPr>
        <p:spPr>
          <a:xfrm>
            <a:off x="7429520" y="4643446"/>
            <a:ext cx="571500" cy="42862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 dirty="0">
              <a:solidFill>
                <a:srgbClr val="00B050"/>
              </a:solidFill>
            </a:endParaRPr>
          </a:p>
        </p:txBody>
      </p:sp>
      <p:pic>
        <p:nvPicPr>
          <p:cNvPr id="2050" name="Picture 2" descr="G:\Nowy folder\regionakizm 005.jpg"/>
          <p:cNvPicPr>
            <a:picLocks noChangeAspect="1" noChangeArrowheads="1"/>
          </p:cNvPicPr>
          <p:nvPr/>
        </p:nvPicPr>
        <p:blipFill>
          <a:blip r:embed="rId4"/>
          <a:srcRect l="15310" t="10151" r="5674" b="7610"/>
          <a:stretch>
            <a:fillRect/>
          </a:stretch>
        </p:blipFill>
        <p:spPr bwMode="auto">
          <a:xfrm rot="5400000">
            <a:off x="2993666" y="3864326"/>
            <a:ext cx="2013661" cy="3143273"/>
          </a:xfrm>
          <a:prstGeom prst="rect">
            <a:avLst/>
          </a:prstGeom>
          <a:noFill/>
        </p:spPr>
      </p:pic>
      <p:sp>
        <p:nvSpPr>
          <p:cNvPr id="8" name="pole tekstowe 7"/>
          <p:cNvSpPr txBox="1"/>
          <p:nvPr/>
        </p:nvSpPr>
        <p:spPr>
          <a:xfrm>
            <a:off x="357158" y="4500570"/>
            <a:ext cx="164307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>
                <a:latin typeface="Comic Sans MS" pitchFamily="66" charset="0"/>
              </a:rPr>
              <a:t>Zbiórka zabawek i </a:t>
            </a:r>
            <a:r>
              <a:rPr lang="pl-PL" sz="1400" dirty="0" err="1" smtClean="0">
                <a:latin typeface="Comic Sans MS" pitchFamily="66" charset="0"/>
              </a:rPr>
              <a:t>przybor</a:t>
            </a:r>
            <a:r>
              <a:rPr lang="pl-PL" sz="1400" dirty="0" smtClean="0">
                <a:latin typeface="Comic Sans MS" pitchFamily="66" charset="0"/>
              </a:rPr>
              <a:t> ów szkolnych dla dzieci przebywających w Szpitalu Miejskim w Tychach</a:t>
            </a:r>
            <a:endParaRPr lang="pl-PL" sz="1400" dirty="0">
              <a:latin typeface="Comic Sans MS" pitchFamily="66" charset="0"/>
            </a:endParaRPr>
          </a:p>
        </p:txBody>
      </p:sp>
      <p:sp>
        <p:nvSpPr>
          <p:cNvPr id="9" name="Strzałka w prawo 8"/>
          <p:cNvSpPr/>
          <p:nvPr/>
        </p:nvSpPr>
        <p:spPr>
          <a:xfrm>
            <a:off x="1857356" y="5143512"/>
            <a:ext cx="571504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500034" y="1928802"/>
            <a:ext cx="8001056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5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5">
                      <a:lumMod val="50000"/>
                      <a:alpha val="74000"/>
                    </a:schemeClr>
                  </a:innerShdw>
                </a:effectLst>
              </a:rPr>
              <a:t>Udział szkoły w akcjach, programach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100" name="Picture 4" descr="certyfika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428604"/>
            <a:ext cx="8445052" cy="596551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pole tekstowe 2"/>
          <p:cNvSpPr txBox="1">
            <a:spLocks noChangeArrowheads="1"/>
          </p:cNvSpPr>
          <p:nvPr/>
        </p:nvSpPr>
        <p:spPr bwMode="auto">
          <a:xfrm>
            <a:off x="179388" y="3284538"/>
            <a:ext cx="8501062" cy="201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800" dirty="0">
                <a:latin typeface="Comic Sans MS" pitchFamily="66" charset="0"/>
              </a:rPr>
              <a:t>25 października </a:t>
            </a:r>
            <a:r>
              <a:rPr lang="pl-PL" sz="1800" dirty="0" smtClean="0">
                <a:latin typeface="Comic Sans MS" pitchFamily="66" charset="0"/>
              </a:rPr>
              <a:t>2004r. Rada </a:t>
            </a:r>
            <a:r>
              <a:rPr lang="pl-PL" sz="1800" dirty="0">
                <a:latin typeface="Comic Sans MS" pitchFamily="66" charset="0"/>
              </a:rPr>
              <a:t>Pedagogiczna naszej szkoły podjęła decyzję o przystąpieniu do ogólnopolskiego programu Szkoła Ucząca Się.</a:t>
            </a:r>
          </a:p>
          <a:p>
            <a:r>
              <a:rPr lang="pl-PL" sz="1800" dirty="0">
                <a:latin typeface="Comic Sans MS" pitchFamily="66" charset="0"/>
              </a:rPr>
              <a:t>Byliśmy pierwszą szkołą w Tychach, która przystąpiła do tego programu.</a:t>
            </a:r>
          </a:p>
          <a:p>
            <a:r>
              <a:rPr lang="pl-PL" sz="1800" dirty="0" smtClean="0">
                <a:latin typeface="Comic Sans MS" pitchFamily="66" charset="0"/>
              </a:rPr>
              <a:t>Inicjatorką </a:t>
            </a:r>
            <a:r>
              <a:rPr lang="pl-PL" sz="1800" dirty="0">
                <a:latin typeface="Comic Sans MS" pitchFamily="66" charset="0"/>
              </a:rPr>
              <a:t>tego przedsięwzięcia </a:t>
            </a:r>
            <a:r>
              <a:rPr lang="pl-PL" sz="1800" dirty="0" smtClean="0">
                <a:latin typeface="Comic Sans MS" pitchFamily="66" charset="0"/>
              </a:rPr>
              <a:t>była </a:t>
            </a:r>
            <a:r>
              <a:rPr lang="pl-PL" sz="1800" dirty="0">
                <a:latin typeface="Comic Sans MS" pitchFamily="66" charset="0"/>
              </a:rPr>
              <a:t>dyr. Ilona Zielińska</a:t>
            </a:r>
          </a:p>
          <a:p>
            <a:endParaRPr lang="pl-PL" sz="1800" dirty="0">
              <a:latin typeface="Comic Sans MS" pitchFamily="66" charset="0"/>
            </a:endParaRPr>
          </a:p>
          <a:p>
            <a:r>
              <a:rPr lang="pl-PL" sz="1800" dirty="0">
                <a:latin typeface="Comic Sans MS" pitchFamily="66" charset="0"/>
              </a:rPr>
              <a:t>Jest to program, który utworzyło krajowe Centrum Edukacji Obywatelskiej we współpracy z Polsko-Amerykańską Fundacją </a:t>
            </a:r>
            <a:r>
              <a:rPr lang="pl-PL" sz="1800" dirty="0" err="1">
                <a:latin typeface="Comic Sans MS" pitchFamily="66" charset="0"/>
              </a:rPr>
              <a:t>Wolnosci</a:t>
            </a:r>
            <a:endParaRPr lang="pl-PL" sz="1800" dirty="0">
              <a:latin typeface="Comic Sans MS" pitchFamily="66" charset="0"/>
            </a:endParaRPr>
          </a:p>
        </p:txBody>
      </p:sp>
      <p:pic>
        <p:nvPicPr>
          <p:cNvPr id="65540" name="Picture 2" descr="F:\zdjecia na strone www 2007 08\Uroczystosci\SUS\certyfika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6512" y="142852"/>
            <a:ext cx="2536825" cy="323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2" name="Picture 6" descr="su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288" y="260350"/>
            <a:ext cx="2736850" cy="2736850"/>
          </a:xfrm>
          <a:prstGeom prst="flowChartAlternateProcess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7" name="Picture 5" descr="akcje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0"/>
            <a:ext cx="3589337" cy="2146300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5959" name="Picture 7" descr="akcje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43372" y="214290"/>
            <a:ext cx="2162629" cy="2428868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G:\loga\klub_szkol_UNICEF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7224" y="2143116"/>
            <a:ext cx="3000396" cy="2393379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G:\loga\springday2010_pl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43702" y="214290"/>
            <a:ext cx="2154398" cy="2357430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1" descr="D:\Rok szkol.2009_10\coe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43504" y="2643182"/>
            <a:ext cx="2928958" cy="2135542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4" descr="efs_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71472" y="4500570"/>
            <a:ext cx="4032250" cy="2119313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3" descr="G:\loga\sszans.gif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143504" y="5143512"/>
            <a:ext cx="3393673" cy="1143008"/>
          </a:xfrm>
          <a:prstGeom prst="round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loga\3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500042"/>
            <a:ext cx="3035300" cy="1731963"/>
          </a:xfrm>
          <a:prstGeom prst="roundRect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9" descr="logo_txt"/>
          <p:cNvPicPr>
            <a:picLocks noChangeAspect="1" noChangeArrowheads="1"/>
          </p:cNvPicPr>
          <p:nvPr/>
        </p:nvPicPr>
        <p:blipFill>
          <a:blip r:embed="rId4"/>
          <a:srcRect t="11108" b="25946"/>
          <a:stretch>
            <a:fillRect/>
          </a:stretch>
        </p:blipFill>
        <p:spPr bwMode="auto">
          <a:xfrm>
            <a:off x="1714480" y="3857628"/>
            <a:ext cx="3214710" cy="1214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G:\loga\logo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72198" y="3000372"/>
            <a:ext cx="1433518" cy="1516449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G:\loga\logo-tonery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57554" y="3429000"/>
            <a:ext cx="1647825" cy="914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G:\loga\master-nakl65x35-0903a-1a%20(2)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43372" y="428604"/>
            <a:ext cx="4699160" cy="2205042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G:\loga\reba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42910" y="2928934"/>
            <a:ext cx="1648569" cy="571504"/>
          </a:xfrm>
          <a:prstGeom prst="roundRect">
            <a:avLst/>
          </a:prstGeom>
          <a:noFill/>
        </p:spPr>
      </p:pic>
      <p:pic>
        <p:nvPicPr>
          <p:cNvPr id="1031" name="Picture 7" descr="G:\loga\sob%20logo%20strona%20size%20400(1)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71934" y="5072074"/>
            <a:ext cx="2643206" cy="1600378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loga\gor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428604"/>
            <a:ext cx="2286000" cy="2159000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G:\loga\kpdz_logo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3500438"/>
            <a:ext cx="2794000" cy="2324100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G:\loga\logo_fundacja_pom380_i_ty01_35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3504" y="357166"/>
            <a:ext cx="2214578" cy="2076167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7" name="Picture 5" descr="G:\loga\misje_baner_listy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9124" y="3000372"/>
            <a:ext cx="1928826" cy="1904233"/>
          </a:xfrm>
          <a:prstGeom prst="roundRect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43702" y="4500570"/>
            <a:ext cx="1941098" cy="1706565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214414" y="428604"/>
            <a:ext cx="7098418" cy="70788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pl-PL" sz="40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rgbClr val="002060">
                      <a:alpha val="74000"/>
                    </a:srgbClr>
                  </a:innerShdw>
                </a:effectLst>
              </a:rPr>
              <a:t>Znani absolwenci </a:t>
            </a:r>
            <a:r>
              <a:rPr lang="pl-PL" sz="4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rgbClr val="002060">
                      <a:alpha val="74000"/>
                    </a:srgbClr>
                  </a:innerShdw>
                </a:effectLst>
              </a:rPr>
              <a:t>n</a:t>
            </a:r>
            <a:r>
              <a:rPr lang="pl-PL" sz="40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rgbClr val="002060">
                      <a:alpha val="74000"/>
                    </a:srgbClr>
                  </a:innerShdw>
                </a:effectLst>
              </a:rPr>
              <a:t>aszej Szkoły</a:t>
            </a:r>
            <a:endParaRPr lang="pl-PL" sz="40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rgbClr val="002060">
                    <a:alpha val="74000"/>
                  </a:srgbClr>
                </a:innerShdw>
              </a:effectLst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642910" y="1714488"/>
            <a:ext cx="807249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abic Typesetting" pitchFamily="66" charset="-78"/>
              </a:rPr>
              <a:t>Jadwiga </a:t>
            </a:r>
            <a:r>
              <a:rPr lang="pl-PL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abic Typesetting" pitchFamily="66" charset="-78"/>
              </a:rPr>
              <a:t>Gryn</a:t>
            </a:r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abic Typesetting" pitchFamily="66" charset="-78"/>
              </a:rPr>
              <a:t> – aktorka</a:t>
            </a:r>
          </a:p>
          <a:p>
            <a:endParaRPr lang="pl-PL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abic Typesetting" pitchFamily="66" charset="-78"/>
            </a:endParaRPr>
          </a:p>
          <a:p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abic Typesetting" pitchFamily="66" charset="-78"/>
              </a:rPr>
              <a:t>Tomasz </a:t>
            </a:r>
            <a:r>
              <a:rPr lang="pl-PL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abic Typesetting" pitchFamily="66" charset="-78"/>
              </a:rPr>
              <a:t>Szelec</a:t>
            </a:r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abic Typesetting" pitchFamily="66" charset="-78"/>
              </a:rPr>
              <a:t> – siatkarz</a:t>
            </a:r>
          </a:p>
          <a:p>
            <a:endParaRPr lang="pl-PL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abic Typesetting" pitchFamily="66" charset="-78"/>
            </a:endParaRPr>
          </a:p>
          <a:p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abic Typesetting" pitchFamily="66" charset="-78"/>
              </a:rPr>
              <a:t>Karolina Hamer – pływaczka </a:t>
            </a:r>
          </a:p>
          <a:p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abic Typesetting" pitchFamily="66" charset="-78"/>
              </a:rPr>
              <a:t>(mistrzyni  paraolimpijska)</a:t>
            </a:r>
          </a:p>
          <a:p>
            <a:endParaRPr lang="pl-PL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abic Typesetting" pitchFamily="66" charset="-78"/>
            </a:endParaRPr>
          </a:p>
          <a:p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abic Typesetting" pitchFamily="66" charset="-78"/>
              </a:rPr>
              <a:t>Krzysztof Oliwa – hokeista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0"/>
            <a:ext cx="5072099" cy="6577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3"/>
          <p:cNvSpPr txBox="1">
            <a:spLocks noChangeArrowheads="1"/>
          </p:cNvSpPr>
          <p:nvPr/>
        </p:nvSpPr>
        <p:spPr bwMode="auto">
          <a:xfrm>
            <a:off x="142844" y="4632325"/>
            <a:ext cx="8848756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pl-PL" sz="2000" i="1" dirty="0">
                <a:latin typeface="Comic Sans MS" pitchFamily="66" charset="0"/>
              </a:rPr>
              <a:t>Miesiąc później – 5 października 1984r. odbyła się uroczystość nadania imienia Ernesta </a:t>
            </a:r>
            <a:r>
              <a:rPr lang="pl-PL" sz="2000" i="1" dirty="0" err="1">
                <a:latin typeface="Comic Sans MS" pitchFamily="66" charset="0"/>
              </a:rPr>
              <a:t>Thaelmanna</a:t>
            </a:r>
            <a:r>
              <a:rPr lang="pl-PL" sz="2000" i="1" dirty="0">
                <a:latin typeface="Comic Sans MS" pitchFamily="66" charset="0"/>
              </a:rPr>
              <a:t>, który był członkiem Komunistycznej Partii Niemiec. Przyczyną wyboru patrona niemieckiego pochodzenia była współpraca naszej szkoły ze szkołą niemiecką, która z kolei przybrała imię Karola Świerczewskiego (pseudonim Walter). W ten sposób nawiązano współpracę partnerską z miastem </a:t>
            </a:r>
            <a:r>
              <a:rPr lang="pl-PL" sz="2000" i="1" dirty="0" err="1">
                <a:latin typeface="Comic Sans MS" pitchFamily="66" charset="0"/>
              </a:rPr>
              <a:t>Halle-Neustad</a:t>
            </a:r>
            <a:r>
              <a:rPr lang="pl-PL" sz="2000" i="1" dirty="0">
                <a:latin typeface="Comic Sans MS" pitchFamily="66" charset="0"/>
              </a:rPr>
              <a:t> w dawnym NRD.</a:t>
            </a:r>
          </a:p>
        </p:txBody>
      </p:sp>
      <p:pic>
        <p:nvPicPr>
          <p:cNvPr id="12291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" y="357188"/>
            <a:ext cx="8167688" cy="395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F:\rok szk 2006 2007\logo sp37tychy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285728"/>
            <a:ext cx="2214578" cy="2214578"/>
          </a:xfrm>
          <a:prstGeom prst="rect">
            <a:avLst/>
          </a:prstGeom>
          <a:noFill/>
        </p:spPr>
      </p:pic>
      <p:sp>
        <p:nvSpPr>
          <p:cNvPr id="58370" name="pole tekstowe 1"/>
          <p:cNvSpPr txBox="1">
            <a:spLocks noChangeArrowheads="1"/>
          </p:cNvSpPr>
          <p:nvPr/>
        </p:nvSpPr>
        <p:spPr bwMode="auto">
          <a:xfrm>
            <a:off x="2428860" y="500043"/>
            <a:ext cx="592935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000" dirty="0">
                <a:latin typeface="Comic Sans MS" pitchFamily="66" charset="0"/>
              </a:rPr>
              <a:t>W lutym 2004r. Szkoła  ogłosiła konkurs na </a:t>
            </a:r>
            <a:endParaRPr lang="pl-PL" sz="2000" dirty="0" smtClean="0">
              <a:latin typeface="Comic Sans MS" pitchFamily="66" charset="0"/>
            </a:endParaRPr>
          </a:p>
          <a:p>
            <a:r>
              <a:rPr lang="pl-PL" sz="2000" dirty="0" smtClean="0">
                <a:latin typeface="Comic Sans MS" pitchFamily="66" charset="0"/>
              </a:rPr>
              <a:t>LOGO </a:t>
            </a:r>
            <a:r>
              <a:rPr lang="pl-PL" sz="2000" dirty="0">
                <a:latin typeface="Comic Sans MS" pitchFamily="66" charset="0"/>
              </a:rPr>
              <a:t>szkoły</a:t>
            </a:r>
            <a:r>
              <a:rPr lang="pl-PL" sz="2000" dirty="0" smtClean="0">
                <a:latin typeface="Comic Sans MS" pitchFamily="66" charset="0"/>
              </a:rPr>
              <a:t>.</a:t>
            </a:r>
          </a:p>
          <a:p>
            <a:r>
              <a:rPr lang="pl-PL" sz="2000" dirty="0" smtClean="0">
                <a:latin typeface="Comic Sans MS" pitchFamily="66" charset="0"/>
              </a:rPr>
              <a:t>Konkurs wygrała p. Aleksandra </a:t>
            </a:r>
            <a:r>
              <a:rPr lang="pl-PL" sz="2000" dirty="0" err="1" smtClean="0">
                <a:latin typeface="Comic Sans MS" pitchFamily="66" charset="0"/>
              </a:rPr>
              <a:t>Wierucka</a:t>
            </a:r>
            <a:endParaRPr lang="pl-PL" sz="2000" dirty="0">
              <a:latin typeface="Comic Sans MS" pitchFamily="66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0" y="3643314"/>
            <a:ext cx="471490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>
                <a:latin typeface="Comic Sans MS" pitchFamily="66" charset="0"/>
              </a:rPr>
              <a:t>W roku szkolnym 2009/2010r.</a:t>
            </a:r>
          </a:p>
          <a:p>
            <a:r>
              <a:rPr lang="pl-PL" sz="2000" dirty="0" smtClean="0">
                <a:latin typeface="Comic Sans MS" pitchFamily="66" charset="0"/>
              </a:rPr>
              <a:t>Po działaniach związanych z nadaniem imienia w naszym logu pojawiła się nazwa naszego patrona.</a:t>
            </a:r>
          </a:p>
          <a:p>
            <a:endParaRPr lang="pl-PL" dirty="0" smtClean="0"/>
          </a:p>
          <a:p>
            <a:endParaRPr lang="pl-PL" dirty="0"/>
          </a:p>
        </p:txBody>
      </p:sp>
      <p:grpSp>
        <p:nvGrpSpPr>
          <p:cNvPr id="1042" name="Group 18"/>
          <p:cNvGrpSpPr>
            <a:grpSpLocks/>
          </p:cNvGrpSpPr>
          <p:nvPr/>
        </p:nvGrpSpPr>
        <p:grpSpPr bwMode="auto">
          <a:xfrm>
            <a:off x="4500562" y="2143116"/>
            <a:ext cx="4391025" cy="3543300"/>
            <a:chOff x="2317" y="4027"/>
            <a:chExt cx="6915" cy="5580"/>
          </a:xfrm>
        </p:grpSpPr>
        <p:sp>
          <p:nvSpPr>
            <p:cNvPr id="1043" name="WordArt 19"/>
            <p:cNvSpPr>
              <a:spLocks noChangeArrowheads="1" noChangeShapeType="1" noTextEdit="1"/>
            </p:cNvSpPr>
            <p:nvPr/>
          </p:nvSpPr>
          <p:spPr bwMode="auto">
            <a:xfrm>
              <a:off x="3577" y="5287"/>
              <a:ext cx="4500" cy="4320"/>
            </a:xfrm>
            <a:prstGeom prst="rect">
              <a:avLst/>
            </a:prstGeom>
          </p:spPr>
          <p:txBody>
            <a:bodyPr wrap="none" fromWordArt="1">
              <a:prstTxWarp prst="textArchDown">
                <a:avLst>
                  <a:gd name="adj" fmla="val 0"/>
                </a:avLst>
              </a:prstTxWarp>
            </a:bodyPr>
            <a:lstStyle/>
            <a:p>
              <a:pPr algn="ctr" rtl="0"/>
              <a:r>
                <a:rPr lang="pl-PL" sz="1800" kern="10" spc="0" smtClean="0">
                  <a:ln w="9525">
                    <a:noFill/>
                    <a:round/>
                    <a:headEnd/>
                    <a:tailEnd/>
                  </a:ln>
                  <a:solidFill>
                    <a:srgbClr val="663300"/>
                  </a:solidFill>
                  <a:effectLst/>
                  <a:latin typeface="Arial"/>
                  <a:cs typeface="Arial"/>
                </a:rPr>
                <a:t>im. Kornela Makuszyńskiego w Tychach</a:t>
              </a:r>
              <a:endParaRPr lang="pl-PL" sz="1800" kern="10" spc="0">
                <a:ln w="9525">
                  <a:noFill/>
                  <a:round/>
                  <a:headEnd/>
                  <a:tailEnd/>
                </a:ln>
                <a:solidFill>
                  <a:srgbClr val="663300"/>
                </a:solidFill>
                <a:effectLst/>
                <a:latin typeface="Arial"/>
                <a:cs typeface="Arial"/>
              </a:endParaRPr>
            </a:p>
          </p:txBody>
        </p:sp>
        <p:graphicFrame>
          <p:nvGraphicFramePr>
            <p:cNvPr id="1044" name="Object 20"/>
            <p:cNvGraphicFramePr>
              <a:graphicFrameLocks noChangeAspect="1"/>
            </p:cNvGraphicFramePr>
            <p:nvPr/>
          </p:nvGraphicFramePr>
          <p:xfrm>
            <a:off x="2317" y="4027"/>
            <a:ext cx="6915" cy="3360"/>
          </p:xfrm>
          <a:graphic>
            <a:graphicData uri="http://schemas.openxmlformats.org/presentationml/2006/ole">
              <p:oleObj spid="_x0000_s1044" name="Obraz - mapa bitowa" r:id="rId5" imgW="4390476" imgH="2133898" progId="PBrush">
                <p:embed/>
              </p:oleObj>
            </a:graphicData>
          </a:graphic>
        </p:graphicFrame>
        <p:sp>
          <p:nvSpPr>
            <p:cNvPr id="1045" name="WordArt 21"/>
            <p:cNvSpPr>
              <a:spLocks noChangeArrowheads="1" noChangeShapeType="1" noTextEdit="1"/>
            </p:cNvSpPr>
            <p:nvPr/>
          </p:nvSpPr>
          <p:spPr bwMode="auto">
            <a:xfrm>
              <a:off x="4297" y="7387"/>
              <a:ext cx="3195" cy="1815"/>
            </a:xfrm>
            <a:prstGeom prst="rect">
              <a:avLst/>
            </a:prstGeom>
          </p:spPr>
          <p:txBody>
            <a:bodyPr wrap="none" fromWordArt="1">
              <a:prstTxWarp prst="textChevronInverted">
                <a:avLst>
                  <a:gd name="adj" fmla="val 75000"/>
                </a:avLst>
              </a:prstTxWarp>
            </a:bodyPr>
            <a:lstStyle/>
            <a:p>
              <a:pPr algn="ctr" rtl="0"/>
              <a:r>
                <a:rPr lang="pl-PL" sz="3600" b="1" kern="10" spc="0" normalizeH="1" dirty="0" smtClean="0">
                  <a:ln w="9525">
                    <a:noFill/>
                    <a:round/>
                    <a:headEnd/>
                    <a:tailEnd/>
                  </a:ln>
                  <a:solidFill>
                    <a:srgbClr val="FF6600"/>
                  </a:solidFill>
                  <a:effectLst/>
                  <a:latin typeface="Arial Black"/>
                </a:rPr>
                <a:t>SP 37</a:t>
              </a:r>
              <a:endParaRPr lang="pl-PL" sz="3600" b="1" kern="10" spc="0" normalizeH="1" dirty="0">
                <a:ln w="9525">
                  <a:noFill/>
                  <a:round/>
                  <a:headEnd/>
                  <a:tailEnd/>
                </a:ln>
                <a:solidFill>
                  <a:srgbClr val="FF6600"/>
                </a:solidFill>
                <a:effectLst/>
                <a:latin typeface="Arial Black"/>
              </a:endParaRP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928670"/>
            <a:ext cx="4786346" cy="1632676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ffectLst/>
        </p:spPr>
      </p:pic>
      <p:sp>
        <p:nvSpPr>
          <p:cNvPr id="2" name="Prostokąt 1"/>
          <p:cNvSpPr/>
          <p:nvPr/>
        </p:nvSpPr>
        <p:spPr>
          <a:xfrm>
            <a:off x="285720" y="0"/>
            <a:ext cx="513557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40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rgbClr val="C00000">
                      <a:alpha val="74000"/>
                    </a:srgbClr>
                  </a:innerShdw>
                </a:effectLst>
              </a:rPr>
              <a:t>Wybór patrona Szkoły</a:t>
            </a:r>
            <a:endParaRPr lang="pl-PL" sz="40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rgbClr val="C00000">
                    <a:alpha val="74000"/>
                  </a:srgbClr>
                </a:innerShdw>
              </a:effectLst>
            </a:endParaRPr>
          </a:p>
        </p:txBody>
      </p:sp>
      <p:pic>
        <p:nvPicPr>
          <p:cNvPr id="6147" name="Picture 3" descr="D:\Rok szkol.2009_10\prelekcja PATRON\na strone www\DSCN33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214290"/>
            <a:ext cx="3571900" cy="2678744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148" name="Picture 4" descr="D:\Rok szkol.2009_10\prelekcja PATRON\na strone www\makuszyńsk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6248" y="3071810"/>
            <a:ext cx="4572032" cy="1276143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20" y="5052688"/>
            <a:ext cx="5572164" cy="1671948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5720" y="2643182"/>
            <a:ext cx="3786214" cy="2253533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00760" y="4500570"/>
            <a:ext cx="2857515" cy="2143136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1357290" y="571480"/>
            <a:ext cx="6215106" cy="5429288"/>
            <a:chOff x="2317" y="4027"/>
            <a:chExt cx="6915" cy="5580"/>
          </a:xfrm>
        </p:grpSpPr>
        <p:sp>
          <p:nvSpPr>
            <p:cNvPr id="2051" name="WordArt 3"/>
            <p:cNvSpPr>
              <a:spLocks noChangeArrowheads="1" noChangeShapeType="1" noTextEdit="1"/>
            </p:cNvSpPr>
            <p:nvPr/>
          </p:nvSpPr>
          <p:spPr bwMode="auto">
            <a:xfrm>
              <a:off x="3577" y="5287"/>
              <a:ext cx="4500" cy="4320"/>
            </a:xfrm>
            <a:prstGeom prst="rect">
              <a:avLst/>
            </a:prstGeom>
          </p:spPr>
          <p:txBody>
            <a:bodyPr wrap="none" fromWordArt="1">
              <a:prstTxWarp prst="textArchDown">
                <a:avLst>
                  <a:gd name="adj" fmla="val 0"/>
                </a:avLst>
              </a:prstTxWarp>
            </a:bodyPr>
            <a:lstStyle/>
            <a:p>
              <a:pPr algn="ctr" rtl="0"/>
              <a:r>
                <a:rPr lang="pl-PL" sz="1800" kern="10" spc="0" smtClean="0">
                  <a:ln w="9525">
                    <a:noFill/>
                    <a:round/>
                    <a:headEnd/>
                    <a:tailEnd/>
                  </a:ln>
                  <a:solidFill>
                    <a:srgbClr val="663300"/>
                  </a:solidFill>
                  <a:effectLst/>
                  <a:latin typeface="Arial"/>
                  <a:cs typeface="Arial"/>
                </a:rPr>
                <a:t>im. Kornela Makuszyńskiego w Tychach</a:t>
              </a:r>
              <a:endParaRPr lang="pl-PL" sz="1800" kern="10" spc="0">
                <a:ln w="9525">
                  <a:noFill/>
                  <a:round/>
                  <a:headEnd/>
                  <a:tailEnd/>
                </a:ln>
                <a:solidFill>
                  <a:srgbClr val="663300"/>
                </a:solidFill>
                <a:effectLst/>
                <a:latin typeface="Arial"/>
                <a:cs typeface="Arial"/>
              </a:endParaRPr>
            </a:p>
          </p:txBody>
        </p:sp>
        <p:graphicFrame>
          <p:nvGraphicFramePr>
            <p:cNvPr id="2052" name="Object 4"/>
            <p:cNvGraphicFramePr>
              <a:graphicFrameLocks noChangeAspect="1"/>
            </p:cNvGraphicFramePr>
            <p:nvPr/>
          </p:nvGraphicFramePr>
          <p:xfrm>
            <a:off x="2317" y="4027"/>
            <a:ext cx="6915" cy="3360"/>
          </p:xfrm>
          <a:graphic>
            <a:graphicData uri="http://schemas.openxmlformats.org/presentationml/2006/ole">
              <p:oleObj spid="_x0000_s2052" name="Obraz - mapa bitowa" r:id="rId4" imgW="4390476" imgH="2133898" progId="PBrush">
                <p:embed/>
              </p:oleObj>
            </a:graphicData>
          </a:graphic>
        </p:graphicFrame>
        <p:sp>
          <p:nvSpPr>
            <p:cNvPr id="2053" name="WordArt 5"/>
            <p:cNvSpPr>
              <a:spLocks noChangeArrowheads="1" noChangeShapeType="1" noTextEdit="1"/>
            </p:cNvSpPr>
            <p:nvPr/>
          </p:nvSpPr>
          <p:spPr bwMode="auto">
            <a:xfrm>
              <a:off x="4297" y="7387"/>
              <a:ext cx="3231" cy="1984"/>
            </a:xfrm>
            <a:prstGeom prst="rect">
              <a:avLst/>
            </a:prstGeom>
          </p:spPr>
          <p:txBody>
            <a:bodyPr wrap="none" fromWordArt="1">
              <a:prstTxWarp prst="textChevronInverted">
                <a:avLst>
                  <a:gd name="adj" fmla="val 75000"/>
                </a:avLst>
              </a:prstTxWarp>
            </a:bodyPr>
            <a:lstStyle/>
            <a:p>
              <a:pPr algn="ctr" rtl="0"/>
              <a:r>
                <a:rPr lang="pl-PL" sz="3600" b="1" kern="10" spc="0" normalizeH="1" dirty="0" smtClean="0">
                  <a:ln w="9525">
                    <a:noFill/>
                    <a:round/>
                    <a:headEnd/>
                    <a:tailEnd/>
                  </a:ln>
                  <a:solidFill>
                    <a:srgbClr val="FF6600"/>
                  </a:solidFill>
                  <a:effectLst/>
                  <a:latin typeface="Arial Black"/>
                </a:rPr>
                <a:t>SP 37</a:t>
              </a:r>
              <a:endParaRPr lang="pl-PL" sz="3600" b="1" kern="10" spc="0" normalizeH="1" dirty="0">
                <a:ln w="9525">
                  <a:noFill/>
                  <a:round/>
                  <a:headEnd/>
                  <a:tailEnd/>
                </a:ln>
                <a:solidFill>
                  <a:srgbClr val="FF6600"/>
                </a:solidFill>
                <a:effectLst/>
                <a:latin typeface="Arial Black"/>
              </a:endParaRP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pole tekstowe 1"/>
          <p:cNvSpPr txBox="1">
            <a:spLocks noChangeArrowheads="1"/>
          </p:cNvSpPr>
          <p:nvPr/>
        </p:nvSpPr>
        <p:spPr bwMode="auto">
          <a:xfrm>
            <a:off x="0" y="1142984"/>
            <a:ext cx="38058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2000" dirty="0">
                <a:latin typeface="Comic Sans MS" pitchFamily="66" charset="0"/>
              </a:rPr>
              <a:t>Goście obecni na uroczystości </a:t>
            </a:r>
          </a:p>
        </p:txBody>
      </p:sp>
      <p:sp>
        <p:nvSpPr>
          <p:cNvPr id="13315" name="pole tekstowe 2"/>
          <p:cNvSpPr txBox="1">
            <a:spLocks noChangeArrowheads="1"/>
          </p:cNvSpPr>
          <p:nvPr/>
        </p:nvSpPr>
        <p:spPr bwMode="auto">
          <a:xfrm>
            <a:off x="5214938" y="5000636"/>
            <a:ext cx="392906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2000" dirty="0">
                <a:latin typeface="Comic Sans MS" pitchFamily="66" charset="0"/>
              </a:rPr>
              <a:t>Harcerska warta honorowa przy popiersiu E. </a:t>
            </a:r>
            <a:r>
              <a:rPr lang="pl-PL" sz="2000" dirty="0" err="1">
                <a:latin typeface="Comic Sans MS" pitchFamily="66" charset="0"/>
              </a:rPr>
              <a:t>Thaelmanna</a:t>
            </a:r>
            <a:endParaRPr lang="pl-PL" sz="2000" dirty="0">
              <a:latin typeface="Comic Sans MS" pitchFamily="66" charset="0"/>
            </a:endParaRPr>
          </a:p>
        </p:txBody>
      </p:sp>
      <p:pic>
        <p:nvPicPr>
          <p:cNvPr id="1331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50" y="500063"/>
            <a:ext cx="4506913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25" y="2071688"/>
            <a:ext cx="4251325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43372" y="2643182"/>
            <a:ext cx="1747842" cy="235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Strzałka w prawo 6"/>
          <p:cNvSpPr/>
          <p:nvPr/>
        </p:nvSpPr>
        <p:spPr>
          <a:xfrm>
            <a:off x="3857620" y="1071546"/>
            <a:ext cx="500066" cy="484632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Strzałka w lewo 8"/>
          <p:cNvSpPr/>
          <p:nvPr/>
        </p:nvSpPr>
        <p:spPr>
          <a:xfrm>
            <a:off x="4572000" y="5000636"/>
            <a:ext cx="500066" cy="571504"/>
          </a:xfrm>
          <a:prstGeom prst="lef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323850" y="1916113"/>
            <a:ext cx="8348663" cy="4572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None/>
            </a:pPr>
            <a:r>
              <a:rPr lang="pl-PL" sz="2100" dirty="0" smtClean="0">
                <a:latin typeface="Comic Sans MS" pitchFamily="66" charset="0"/>
                <a:ea typeface="Arabic Typesetting"/>
                <a:cs typeface="Arabic Typesetting"/>
              </a:rPr>
              <a:t>(</a:t>
            </a:r>
            <a:r>
              <a:rPr lang="pl-PL" sz="2100" dirty="0" err="1" smtClean="0">
                <a:latin typeface="Comic Sans MS" pitchFamily="66" charset="0"/>
                <a:ea typeface="Arabic Typesetting"/>
                <a:cs typeface="Arabic Typesetting"/>
              </a:rPr>
              <a:t>ś.p</a:t>
            </a:r>
            <a:r>
              <a:rPr lang="pl-PL" sz="2100" dirty="0" smtClean="0">
                <a:latin typeface="Comic Sans MS" pitchFamily="66" charset="0"/>
                <a:ea typeface="Arabic Typesetting"/>
                <a:cs typeface="Arabic Typesetting"/>
              </a:rPr>
              <a:t>) Henryk Moczek– pierwszy dyrektor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pl-PL" sz="2100" dirty="0" smtClean="0">
                <a:latin typeface="Comic Sans MS" pitchFamily="66" charset="0"/>
                <a:ea typeface="Arabic Typesetting"/>
                <a:cs typeface="Arabic Typesetting"/>
              </a:rPr>
              <a:t>szkoły (1984-1989)</a:t>
            </a:r>
          </a:p>
          <a:p>
            <a:pPr eaLnBrk="1" hangingPunct="1">
              <a:lnSpc>
                <a:spcPct val="80000"/>
              </a:lnSpc>
            </a:pPr>
            <a:endParaRPr lang="pl-PL" sz="2100" dirty="0" smtClean="0">
              <a:latin typeface="Comic Sans MS" pitchFamily="66" charset="0"/>
              <a:ea typeface="Arabic Typesetting"/>
              <a:cs typeface="Arabic Typesetting"/>
            </a:endParaRPr>
          </a:p>
          <a:p>
            <a:pPr eaLnBrk="1" hangingPunct="1">
              <a:lnSpc>
                <a:spcPct val="80000"/>
              </a:lnSpc>
              <a:buNone/>
            </a:pPr>
            <a:r>
              <a:rPr lang="pl-PL" sz="2100" dirty="0" smtClean="0">
                <a:latin typeface="Comic Sans MS" pitchFamily="66" charset="0"/>
                <a:ea typeface="Arabic Typesetting"/>
                <a:cs typeface="Arabic Typesetting"/>
              </a:rPr>
              <a:t>Kolejni Dyrektorzy:</a:t>
            </a:r>
          </a:p>
          <a:p>
            <a:pPr eaLnBrk="1" hangingPunct="1">
              <a:lnSpc>
                <a:spcPct val="80000"/>
              </a:lnSpc>
            </a:pPr>
            <a:endParaRPr lang="pl-PL" sz="2100" dirty="0" smtClean="0">
              <a:latin typeface="Comic Sans MS" pitchFamily="66" charset="0"/>
              <a:ea typeface="Arabic Typesetting"/>
              <a:cs typeface="Arabic Typesetting"/>
            </a:endParaRPr>
          </a:p>
          <a:p>
            <a:pPr eaLnBrk="1" hangingPunct="1">
              <a:lnSpc>
                <a:spcPct val="80000"/>
              </a:lnSpc>
              <a:buNone/>
            </a:pPr>
            <a:r>
              <a:rPr lang="pl-PL" sz="2100" dirty="0" smtClean="0">
                <a:latin typeface="Comic Sans MS" pitchFamily="66" charset="0"/>
                <a:ea typeface="Arabic Typesetting"/>
                <a:cs typeface="Arabic Typesetting"/>
              </a:rPr>
              <a:t>Weronika Plesińska (1989-1991)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pl-PL" sz="2100" dirty="0" smtClean="0">
                <a:latin typeface="Comic Sans MS" pitchFamily="66" charset="0"/>
                <a:ea typeface="Arabic Typesetting"/>
                <a:cs typeface="Arabic Typesetting"/>
              </a:rPr>
              <a:t>Mirosława Gałka (1991-1994)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pl-PL" sz="2100" dirty="0" smtClean="0">
                <a:latin typeface="Comic Sans MS" pitchFamily="66" charset="0"/>
                <a:ea typeface="Arabic Typesetting"/>
                <a:cs typeface="Arabic Typesetting"/>
              </a:rPr>
              <a:t>Barbara Soska (1994-2003)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pl-PL" sz="2100" dirty="0" smtClean="0">
                <a:latin typeface="Comic Sans MS" pitchFamily="66" charset="0"/>
                <a:ea typeface="Arabic Typesetting"/>
                <a:cs typeface="Arabic Typesetting"/>
              </a:rPr>
              <a:t>Ilona Zielińska (2003-2008)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pl-PL" sz="2100" dirty="0" smtClean="0">
                <a:latin typeface="Comic Sans MS" pitchFamily="66" charset="0"/>
                <a:ea typeface="Arabic Typesetting"/>
                <a:cs typeface="Arabic Typesetting"/>
              </a:rPr>
              <a:t>Agata Maciążka (2008…)</a:t>
            </a:r>
            <a:endParaRPr lang="pl-PL" sz="2400" dirty="0" smtClean="0">
              <a:latin typeface="Comic Sans MS" pitchFamily="66" charset="0"/>
            </a:endParaRPr>
          </a:p>
        </p:txBody>
      </p:sp>
      <p:sp>
        <p:nvSpPr>
          <p:cNvPr id="56325" name="WordArt 5"/>
          <p:cNvSpPr>
            <a:spLocks noChangeArrowheads="1" noChangeShapeType="1" noTextEdit="1"/>
          </p:cNvSpPr>
          <p:nvPr/>
        </p:nvSpPr>
        <p:spPr bwMode="auto">
          <a:xfrm>
            <a:off x="1403350" y="549275"/>
            <a:ext cx="49149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l-PL" sz="3600" kern="10" spc="720" dirty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 Black"/>
              </a:rPr>
              <a:t>Dyrektorzy SP nr 37</a:t>
            </a: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43636" y="785794"/>
            <a:ext cx="2767019" cy="3569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571612"/>
            <a:ext cx="8515350" cy="387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rostokąt 5"/>
          <p:cNvSpPr/>
          <p:nvPr/>
        </p:nvSpPr>
        <p:spPr>
          <a:xfrm>
            <a:off x="1643042" y="500042"/>
            <a:ext cx="544469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32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rgbClr val="002060">
                      <a:alpha val="74000"/>
                    </a:srgbClr>
                  </a:innerShdw>
                </a:effectLst>
              </a:rPr>
              <a:t>Pierwsze Grono Pedagogiczne</a:t>
            </a:r>
            <a:endParaRPr lang="pl-PL" sz="32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rgbClr val="002060">
                    <a:alpha val="74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pole tekstowe 1"/>
          <p:cNvSpPr txBox="1">
            <a:spLocks noChangeArrowheads="1"/>
          </p:cNvSpPr>
          <p:nvPr/>
        </p:nvSpPr>
        <p:spPr bwMode="auto">
          <a:xfrm>
            <a:off x="0" y="0"/>
            <a:ext cx="9144000" cy="7355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pl-PL" sz="1600" b="1" i="1" dirty="0" smtClean="0"/>
          </a:p>
          <a:p>
            <a:endParaRPr lang="pl-PL" sz="1600" b="1" i="1" dirty="0"/>
          </a:p>
          <a:p>
            <a:endParaRPr lang="pl-PL" sz="1600" dirty="0" smtClean="0"/>
          </a:p>
          <a:p>
            <a:r>
              <a:rPr lang="pl-PL" sz="1600" dirty="0" smtClean="0"/>
              <a:t>Henryk </a:t>
            </a:r>
            <a:r>
              <a:rPr lang="pl-PL" sz="1600" dirty="0"/>
              <a:t>MOCZEK		Ewa KORDALSKA		</a:t>
            </a:r>
            <a:r>
              <a:rPr lang="pl-PL" sz="1600" dirty="0" smtClean="0"/>
              <a:t> Janina </a:t>
            </a:r>
            <a:r>
              <a:rPr lang="pl-PL" sz="1600" dirty="0"/>
              <a:t>STOLECKA</a:t>
            </a:r>
          </a:p>
          <a:p>
            <a:r>
              <a:rPr lang="pl-PL" sz="1600" dirty="0"/>
              <a:t>Irena MODRZIK		Anna KIECOK		</a:t>
            </a:r>
            <a:r>
              <a:rPr lang="pl-PL" sz="1600" dirty="0" smtClean="0"/>
              <a:t> Krystyna </a:t>
            </a:r>
            <a:r>
              <a:rPr lang="pl-PL" sz="1600" dirty="0"/>
              <a:t>SOBIESZCZAŃSKA</a:t>
            </a:r>
          </a:p>
          <a:p>
            <a:r>
              <a:rPr lang="pl-PL" sz="1600" dirty="0"/>
              <a:t>Weronika PLESIŃSKA	Barbara KWAPIEŃ		</a:t>
            </a:r>
            <a:r>
              <a:rPr lang="pl-PL" sz="1600" dirty="0" smtClean="0"/>
              <a:t> Jolanta </a:t>
            </a:r>
            <a:r>
              <a:rPr lang="pl-PL" sz="1600" dirty="0"/>
              <a:t>SZYGALSKA</a:t>
            </a:r>
          </a:p>
          <a:p>
            <a:r>
              <a:rPr lang="pl-PL" sz="1600" dirty="0" smtClean="0"/>
              <a:t>Małgorzata CZORNIK</a:t>
            </a:r>
            <a:r>
              <a:rPr lang="pl-PL" sz="1600" dirty="0"/>
              <a:t>	</a:t>
            </a:r>
            <a:r>
              <a:rPr lang="pl-PL" sz="1600" dirty="0" smtClean="0"/>
              <a:t>Grażyna KENIG</a:t>
            </a:r>
            <a:r>
              <a:rPr lang="pl-PL" sz="1600" dirty="0"/>
              <a:t>		</a:t>
            </a:r>
            <a:r>
              <a:rPr lang="pl-PL" sz="1600" dirty="0" smtClean="0"/>
              <a:t> Teresa </a:t>
            </a:r>
            <a:r>
              <a:rPr lang="pl-PL" sz="1600" dirty="0"/>
              <a:t>STYCZYŃSKA</a:t>
            </a:r>
          </a:p>
          <a:p>
            <a:r>
              <a:rPr lang="pl-PL" sz="1600" dirty="0" smtClean="0"/>
              <a:t>Eugenia </a:t>
            </a:r>
            <a:r>
              <a:rPr lang="pl-PL" sz="1600" dirty="0"/>
              <a:t>BORCZ		Jadwiga KOCZAR	       </a:t>
            </a:r>
            <a:r>
              <a:rPr lang="pl-PL" sz="1600" dirty="0" smtClean="0"/>
              <a:t>       </a:t>
            </a:r>
            <a:r>
              <a:rPr lang="pl-PL" sz="1600" dirty="0"/>
              <a:t>	</a:t>
            </a:r>
            <a:r>
              <a:rPr lang="pl-PL" sz="1600" dirty="0" smtClean="0"/>
              <a:t> Jolanta STRAMOWSKA</a:t>
            </a:r>
            <a:r>
              <a:rPr lang="pl-PL" sz="1600" dirty="0"/>
              <a:t>	</a:t>
            </a:r>
          </a:p>
          <a:p>
            <a:r>
              <a:rPr lang="pl-PL" sz="1600" dirty="0"/>
              <a:t>Janina </a:t>
            </a:r>
            <a:r>
              <a:rPr lang="pl-PL" sz="1600" dirty="0" smtClean="0"/>
              <a:t>BUCHTA</a:t>
            </a:r>
            <a:r>
              <a:rPr lang="pl-PL" sz="1600" dirty="0"/>
              <a:t>		Elżbieta </a:t>
            </a:r>
            <a:r>
              <a:rPr lang="pl-PL" sz="1600" dirty="0" smtClean="0"/>
              <a:t>KIEDOS-SAS                 Pelagia TROCHANOWICZ</a:t>
            </a:r>
            <a:endParaRPr lang="pl-PL" sz="1600" dirty="0"/>
          </a:p>
          <a:p>
            <a:r>
              <a:rPr lang="pl-PL" sz="1600" dirty="0" smtClean="0"/>
              <a:t>Piotr CICHORADZKI</a:t>
            </a:r>
            <a:r>
              <a:rPr lang="pl-PL" sz="1600" dirty="0"/>
              <a:t>	Teresa LIC	</a:t>
            </a:r>
            <a:r>
              <a:rPr lang="pl-PL" sz="1600" dirty="0" smtClean="0"/>
              <a:t>                                     Anna WÓJCIK</a:t>
            </a:r>
            <a:r>
              <a:rPr lang="pl-PL" sz="1600" dirty="0"/>
              <a:t>		</a:t>
            </a:r>
          </a:p>
          <a:p>
            <a:r>
              <a:rPr lang="pl-PL" sz="1600" dirty="0"/>
              <a:t>Janina </a:t>
            </a:r>
            <a:r>
              <a:rPr lang="pl-PL" sz="1600" dirty="0" smtClean="0"/>
              <a:t>CIKAŁA</a:t>
            </a:r>
            <a:r>
              <a:rPr lang="pl-PL" sz="1600" dirty="0"/>
              <a:t>		Tadeusz LEWANDOWSKI	</a:t>
            </a:r>
            <a:r>
              <a:rPr lang="pl-PL" sz="1600" dirty="0" smtClean="0"/>
              <a:t> Irena WENDA</a:t>
            </a:r>
            <a:endParaRPr lang="pl-PL" sz="1600" dirty="0"/>
          </a:p>
          <a:p>
            <a:r>
              <a:rPr lang="pl-PL" sz="1600" dirty="0"/>
              <a:t>Halina BOCIĄGA		Adam LECHOWICZ	</a:t>
            </a:r>
            <a:r>
              <a:rPr lang="pl-PL" sz="1600" dirty="0" smtClean="0"/>
              <a:t>                   Anna ADAMCZYK</a:t>
            </a:r>
            <a:endParaRPr lang="pl-PL" sz="1600" dirty="0"/>
          </a:p>
          <a:p>
            <a:r>
              <a:rPr lang="pl-PL" sz="1600" dirty="0" smtClean="0"/>
              <a:t>Anna ALBIŃSKA	</a:t>
            </a:r>
            <a:r>
              <a:rPr lang="pl-PL" sz="1600" dirty="0"/>
              <a:t>	Grażyna ŁACNA	</a:t>
            </a:r>
            <a:r>
              <a:rPr lang="pl-PL" sz="1600" dirty="0" smtClean="0"/>
              <a:t>                   Elżbieta ŻYŁA</a:t>
            </a:r>
            <a:endParaRPr lang="pl-PL" sz="1600" dirty="0"/>
          </a:p>
          <a:p>
            <a:r>
              <a:rPr lang="pl-PL" sz="1600" dirty="0"/>
              <a:t>Anna CZURA		Emilia </a:t>
            </a:r>
            <a:r>
              <a:rPr lang="pl-PL" sz="1600" dirty="0" smtClean="0"/>
              <a:t>ŁUKAWSKA         </a:t>
            </a:r>
            <a:r>
              <a:rPr lang="pl-PL" sz="1600" dirty="0"/>
              <a:t>	</a:t>
            </a:r>
            <a:r>
              <a:rPr lang="pl-PL" sz="1600" dirty="0" smtClean="0"/>
              <a:t> Leon ZACHARKO</a:t>
            </a:r>
            <a:endParaRPr lang="pl-PL" sz="1600" dirty="0"/>
          </a:p>
          <a:p>
            <a:r>
              <a:rPr lang="pl-PL" sz="1600" dirty="0"/>
              <a:t>Ewa CHYBOWSKA	</a:t>
            </a:r>
            <a:r>
              <a:rPr lang="pl-PL" sz="1600" dirty="0" smtClean="0"/>
              <a:t>	Elżbieta </a:t>
            </a:r>
            <a:r>
              <a:rPr lang="pl-PL" sz="1600" dirty="0"/>
              <a:t>MITAS		</a:t>
            </a:r>
            <a:r>
              <a:rPr lang="pl-PL" sz="1600" dirty="0" smtClean="0"/>
              <a:t> Danuta PASICH</a:t>
            </a:r>
            <a:endParaRPr lang="pl-PL" sz="1600" dirty="0"/>
          </a:p>
          <a:p>
            <a:r>
              <a:rPr lang="pl-PL" sz="1600" dirty="0"/>
              <a:t>Bożena DUBIEL		Joanna MAKOWIEC	</a:t>
            </a:r>
            <a:r>
              <a:rPr lang="pl-PL" sz="1600" dirty="0" smtClean="0"/>
              <a:t>                   Grażyna GIEREK</a:t>
            </a:r>
            <a:endParaRPr lang="pl-PL" sz="1600" dirty="0"/>
          </a:p>
          <a:p>
            <a:r>
              <a:rPr lang="pl-PL" sz="1600" dirty="0"/>
              <a:t>Irena DORDA		Elżbieta NAZAROWSKA       </a:t>
            </a:r>
            <a:r>
              <a:rPr lang="pl-PL" sz="1600" dirty="0" smtClean="0"/>
              <a:t>      Jolanta </a:t>
            </a:r>
            <a:r>
              <a:rPr lang="pl-PL" sz="1600" dirty="0"/>
              <a:t>KRZESŁAWSKA</a:t>
            </a:r>
          </a:p>
          <a:p>
            <a:r>
              <a:rPr lang="pl-PL" sz="1600" dirty="0"/>
              <a:t>Ewa DĄBROWSKA	</a:t>
            </a:r>
            <a:r>
              <a:rPr lang="pl-PL" sz="1600" dirty="0" smtClean="0"/>
              <a:t>	Ewa </a:t>
            </a:r>
            <a:r>
              <a:rPr lang="pl-PL" sz="1600" dirty="0"/>
              <a:t>PUK	Zofia </a:t>
            </a:r>
            <a:r>
              <a:rPr lang="pl-PL" sz="1600" dirty="0" smtClean="0"/>
              <a:t>KOSMAŁA        Ewa GRZYDZIEL</a:t>
            </a:r>
            <a:endParaRPr lang="pl-PL" sz="1600" dirty="0"/>
          </a:p>
          <a:p>
            <a:r>
              <a:rPr lang="pl-PL" sz="1600" dirty="0"/>
              <a:t>Renata FERDEK		</a:t>
            </a:r>
            <a:r>
              <a:rPr lang="pl-PL" sz="1600" dirty="0" smtClean="0"/>
              <a:t>Julia </a:t>
            </a:r>
            <a:r>
              <a:rPr lang="pl-PL" sz="1600" dirty="0"/>
              <a:t>PECZKA	</a:t>
            </a:r>
            <a:r>
              <a:rPr lang="pl-PL" sz="1600" dirty="0" smtClean="0"/>
              <a:t>                   Krystyna KĄCKA</a:t>
            </a:r>
            <a:endParaRPr lang="pl-PL" sz="1600" dirty="0"/>
          </a:p>
          <a:p>
            <a:r>
              <a:rPr lang="pl-PL" sz="1600" dirty="0" smtClean="0"/>
              <a:t>Jadwiga PLUTA</a:t>
            </a:r>
            <a:r>
              <a:rPr lang="pl-PL" sz="1600" dirty="0"/>
              <a:t>	</a:t>
            </a:r>
            <a:r>
              <a:rPr lang="pl-PL" sz="1600" dirty="0" smtClean="0"/>
              <a:t>                  Grażyna BANAŚ                           Grażyna CIOSKA	</a:t>
            </a:r>
            <a:endParaRPr lang="pl-PL" sz="1600" dirty="0"/>
          </a:p>
          <a:p>
            <a:r>
              <a:rPr lang="pl-PL" sz="1600" dirty="0"/>
              <a:t>Gabriela HANUS		</a:t>
            </a:r>
            <a:r>
              <a:rPr lang="pl-PL" sz="1600" dirty="0" smtClean="0"/>
              <a:t>Irena </a:t>
            </a:r>
            <a:r>
              <a:rPr lang="pl-PL" sz="1600" dirty="0"/>
              <a:t>PAŁKA	</a:t>
            </a:r>
            <a:r>
              <a:rPr lang="pl-PL" sz="1600" dirty="0" smtClean="0"/>
              <a:t>                   Jadwiga WRÓBEL</a:t>
            </a:r>
            <a:endParaRPr lang="pl-PL" sz="1600" dirty="0"/>
          </a:p>
          <a:p>
            <a:r>
              <a:rPr lang="pl-PL" sz="1600" dirty="0"/>
              <a:t>Zofia HEJŁA		</a:t>
            </a:r>
            <a:r>
              <a:rPr lang="pl-PL" sz="1600" dirty="0" smtClean="0"/>
              <a:t>Halina </a:t>
            </a:r>
            <a:r>
              <a:rPr lang="pl-PL" sz="1600" dirty="0"/>
              <a:t>ROZKOSZ	</a:t>
            </a:r>
            <a:r>
              <a:rPr lang="pl-PL" sz="1600" dirty="0" smtClean="0"/>
              <a:t>                   Janina SEDENKO</a:t>
            </a:r>
            <a:endParaRPr lang="pl-PL" sz="1600" dirty="0"/>
          </a:p>
          <a:p>
            <a:r>
              <a:rPr lang="pl-PL" sz="1600" dirty="0"/>
              <a:t>Maria HOLENIEWSKA	</a:t>
            </a:r>
            <a:r>
              <a:rPr lang="pl-PL" sz="1600" dirty="0" smtClean="0"/>
              <a:t>Ewa </a:t>
            </a:r>
            <a:r>
              <a:rPr lang="pl-PL" sz="1600" dirty="0"/>
              <a:t>RADUJ	</a:t>
            </a:r>
            <a:r>
              <a:rPr lang="pl-PL" sz="1600" dirty="0" smtClean="0"/>
              <a:t>                   Stanisława SAJDAK</a:t>
            </a:r>
            <a:endParaRPr lang="pl-PL" sz="1600" dirty="0"/>
          </a:p>
          <a:p>
            <a:r>
              <a:rPr lang="pl-PL" sz="1600" dirty="0"/>
              <a:t>Iwona GUZIEROWICZ	</a:t>
            </a:r>
            <a:r>
              <a:rPr lang="pl-PL" sz="1600" dirty="0" smtClean="0"/>
              <a:t>Elżbieta STEMPNIEWICZ</a:t>
            </a:r>
            <a:r>
              <a:rPr lang="pl-PL" sz="1600" dirty="0"/>
              <a:t>	</a:t>
            </a:r>
            <a:r>
              <a:rPr lang="pl-PL" sz="1600" dirty="0" smtClean="0"/>
              <a:t> Elżbieta </a:t>
            </a:r>
            <a:r>
              <a:rPr lang="pl-PL" sz="1600" dirty="0"/>
              <a:t>FRANKOWSKA</a:t>
            </a:r>
          </a:p>
          <a:p>
            <a:r>
              <a:rPr lang="pl-PL" sz="1600" dirty="0"/>
              <a:t>Danuta GALIŃSKA	</a:t>
            </a:r>
            <a:r>
              <a:rPr lang="pl-PL" sz="1600" dirty="0" smtClean="0"/>
              <a:t>	Małgorzata STASICA		 Sylwia </a:t>
            </a:r>
            <a:r>
              <a:rPr lang="pl-PL" sz="1600" dirty="0" err="1" smtClean="0"/>
              <a:t>CIESIELSKA-GONDRO</a:t>
            </a:r>
            <a:endParaRPr lang="pl-PL" sz="1600" dirty="0"/>
          </a:p>
          <a:p>
            <a:r>
              <a:rPr lang="pl-PL" sz="1600" dirty="0"/>
              <a:t>Małgorzata KULAZIŃSKA		</a:t>
            </a:r>
            <a:r>
              <a:rPr lang="pl-PL" sz="1600" dirty="0" smtClean="0"/>
              <a:t>			</a:t>
            </a:r>
          </a:p>
          <a:p>
            <a:r>
              <a:rPr lang="pl-PL" sz="1600" dirty="0" smtClean="0"/>
              <a:t>Małgorzata TROJANOWSKA-MŁOCEK</a:t>
            </a:r>
            <a:endParaRPr lang="pl-PL" sz="1600" dirty="0"/>
          </a:p>
          <a:p>
            <a:endParaRPr lang="pl-PL" sz="1600" dirty="0"/>
          </a:p>
          <a:p>
            <a:endParaRPr lang="pl-PL" dirty="0"/>
          </a:p>
        </p:txBody>
      </p:sp>
      <p:sp>
        <p:nvSpPr>
          <p:cNvPr id="4" name="Prostokąt 3"/>
          <p:cNvSpPr/>
          <p:nvPr/>
        </p:nvSpPr>
        <p:spPr>
          <a:xfrm>
            <a:off x="1972281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pl-PL" sz="5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-576290" y="0"/>
            <a:ext cx="972029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28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rgbClr val="002060">
                      <a:alpha val="74000"/>
                    </a:srgbClr>
                  </a:innerShdw>
                </a:effectLst>
              </a:rPr>
              <a:t>Grono Pedagogiczne w pierwszym roku szkolnym: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Kapitał">
  <a:themeElements>
    <a:clrScheme name="Kapitał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Kapitał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nergetyczny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2834</TotalTime>
  <Words>1370</Words>
  <Application>Microsoft PowerPoint</Application>
  <PresentationFormat>Pokaz na ekranie (4:3)</PresentationFormat>
  <Paragraphs>226</Paragraphs>
  <Slides>52</Slides>
  <Notes>37</Notes>
  <HiddenSlides>0</HiddenSlides>
  <MMClips>0</MMClips>
  <ScaleCrop>false</ScaleCrop>
  <HeadingPairs>
    <vt:vector size="6" baseType="variant"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52</vt:i4>
      </vt:variant>
    </vt:vector>
  </HeadingPairs>
  <TitlesOfParts>
    <vt:vector size="54" baseType="lpstr">
      <vt:lpstr>Kapitał</vt:lpstr>
      <vt:lpstr>Obraz - mapa bitowa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Slajd 32</vt:lpstr>
      <vt:lpstr>Slajd 33</vt:lpstr>
      <vt:lpstr>Slajd 34</vt:lpstr>
      <vt:lpstr>Slajd 35</vt:lpstr>
      <vt:lpstr>Slajd 36</vt:lpstr>
      <vt:lpstr>Slajd 37</vt:lpstr>
      <vt:lpstr>Slajd 38</vt:lpstr>
      <vt:lpstr>Slajd 39</vt:lpstr>
      <vt:lpstr>Slajd 40</vt:lpstr>
      <vt:lpstr>Slajd 41</vt:lpstr>
      <vt:lpstr>Slajd 42</vt:lpstr>
      <vt:lpstr>Slajd 43</vt:lpstr>
      <vt:lpstr>Slajd 44</vt:lpstr>
      <vt:lpstr>Slajd 45</vt:lpstr>
      <vt:lpstr>Slajd 46</vt:lpstr>
      <vt:lpstr>Slajd 47</vt:lpstr>
      <vt:lpstr>Slajd 48</vt:lpstr>
      <vt:lpstr>Slajd 49</vt:lpstr>
      <vt:lpstr>Slajd 50</vt:lpstr>
      <vt:lpstr>Slajd 51</vt:lpstr>
      <vt:lpstr>Slajd 52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Nieskurski</dc:creator>
  <cp:lastModifiedBy>Nieskurski</cp:lastModifiedBy>
  <cp:revision>239</cp:revision>
  <dcterms:created xsi:type="dcterms:W3CDTF">2010-05-30T10:02:33Z</dcterms:created>
  <dcterms:modified xsi:type="dcterms:W3CDTF">2010-06-10T19:03:06Z</dcterms:modified>
</cp:coreProperties>
</file>